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327" r:id="rId4"/>
    <p:sldId id="328" r:id="rId5"/>
    <p:sldId id="329" r:id="rId6"/>
    <p:sldId id="330" r:id="rId7"/>
    <p:sldId id="331" r:id="rId8"/>
    <p:sldId id="332" r:id="rId9"/>
    <p:sldId id="259" r:id="rId10"/>
    <p:sldId id="333" r:id="rId11"/>
    <p:sldId id="340" r:id="rId12"/>
    <p:sldId id="339" r:id="rId13"/>
    <p:sldId id="260" r:id="rId14"/>
    <p:sldId id="334" r:id="rId15"/>
    <p:sldId id="261" r:id="rId16"/>
    <p:sldId id="262" r:id="rId17"/>
    <p:sldId id="336" r:id="rId18"/>
    <p:sldId id="337" r:id="rId19"/>
    <p:sldId id="338" r:id="rId20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1pPr>
    <a:lvl2pPr marL="342900" indent="114300"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2pPr>
    <a:lvl3pPr marL="685800" indent="228600"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3pPr>
    <a:lvl4pPr marL="1028700" indent="342900"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4pPr>
    <a:lvl5pPr marL="1371600" indent="457200" algn="l" defTabSz="825500" rtl="0" eaLnBrk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5pPr>
    <a:lvl6pPr marL="22860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6pPr>
    <a:lvl7pPr marL="27432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7pPr>
    <a:lvl8pPr marL="32004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8pPr>
    <a:lvl9pPr marL="36576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69"/>
    <a:srgbClr val="00B99D"/>
    <a:srgbClr val="FFFFFF"/>
    <a:srgbClr val="7B3B65"/>
    <a:srgbClr val="4D4D4D"/>
    <a:srgbClr val="6C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3" autoAdjust="0"/>
    <p:restoredTop sz="89876" autoAdjust="0"/>
  </p:normalViewPr>
  <p:slideViewPr>
    <p:cSldViewPr>
      <p:cViewPr>
        <p:scale>
          <a:sx n="30" d="100"/>
          <a:sy n="30" d="100"/>
        </p:scale>
        <p:origin x="-1504" y="-4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id-ID" sz="3200" dirty="0" smtClean="0"/>
              <a:t>Waktu</a:t>
            </a:r>
            <a:r>
              <a:rPr lang="id-ID" sz="3200" baseline="0" dirty="0" smtClean="0"/>
              <a:t> menunggu angkutan umum </a:t>
            </a:r>
            <a:endParaRPr lang="en-US" sz="320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0-14</c:v>
                </c:pt>
                <c:pt idx="1">
                  <c:v>15-29</c:v>
                </c:pt>
                <c:pt idx="2">
                  <c:v>30-60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31.0</c:v>
                </c:pt>
                <c:pt idx="1">
                  <c:v>15.0</c:v>
                </c:pt>
                <c:pt idx="2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3198392"/>
        <c:axId val="-2113192840"/>
      </c:barChart>
      <c:catAx>
        <c:axId val="-21131983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id-ID" dirty="0" smtClean="0"/>
                  <a:t>Menit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-2113192840"/>
        <c:crosses val="autoZero"/>
        <c:auto val="1"/>
        <c:lblAlgn val="ctr"/>
        <c:lblOffset val="100"/>
        <c:noMultiLvlLbl val="0"/>
      </c:catAx>
      <c:valAx>
        <c:axId val="-2113192840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id-ID" dirty="0" smtClean="0"/>
                  <a:t>Jumlah</a:t>
                </a:r>
              </a:p>
              <a:p>
                <a:pPr>
                  <a:defRPr/>
                </a:pPr>
                <a:r>
                  <a:rPr lang="id-ID" dirty="0" smtClean="0"/>
                  <a:t>Orang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421562937620502"/>
              <c:y val="0.49700055291947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131983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32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noProof="0" smtClean="0">
                <a:sym typeface="Lucida Grande" charset="0"/>
              </a:rPr>
              <a:t>Second level</a:t>
            </a:r>
          </a:p>
          <a:p>
            <a:pPr lvl="2"/>
            <a:r>
              <a:rPr lang="en-US" noProof="0" smtClean="0">
                <a:sym typeface="Lucida Grande" charset="0"/>
              </a:rPr>
              <a:t>Third level</a:t>
            </a:r>
          </a:p>
          <a:p>
            <a:pPr lvl="3"/>
            <a:r>
              <a:rPr lang="en-US" noProof="0" smtClean="0">
                <a:sym typeface="Lucida Grande" charset="0"/>
              </a:rPr>
              <a:t>Fourth level</a:t>
            </a:r>
          </a:p>
          <a:p>
            <a:pPr lvl="4"/>
            <a:r>
              <a:rPr lang="en-US" noProof="0" smtClean="0">
                <a:sym typeface="Lucida Grand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6085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1pPr>
    <a:lvl2pPr marL="2286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marL="4572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marL="6858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marL="9144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Public</a:t>
            </a:r>
            <a:r>
              <a:rPr lang="id-ID" baseline="0" dirty="0" smtClean="0"/>
              <a:t> transportasi harus menjadi pilihan transportasi utama</a:t>
            </a:r>
          </a:p>
          <a:p>
            <a:endParaRPr lang="id-ID" baseline="0" dirty="0" smtClean="0"/>
          </a:p>
          <a:p>
            <a:r>
              <a:rPr lang="id-ID" baseline="0" dirty="0" smtClean="0"/>
              <a:t>Penggunaan public transportasi juga harus didukung dengan kenyamanannya</a:t>
            </a:r>
          </a:p>
          <a:p>
            <a:endParaRPr lang="id-ID" baseline="0" dirty="0" smtClean="0"/>
          </a:p>
          <a:p>
            <a:r>
              <a:rPr lang="id-ID" baseline="0" dirty="0" smtClean="0"/>
              <a:t>After Slide: ada fakta menarik tentang negri 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29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Jelasin</a:t>
            </a:r>
            <a:r>
              <a:rPr lang="id-ID" baseline="0" dirty="0" smtClean="0"/>
              <a:t> bagaimana transpeek bisa menciptakan efisiensi waktu</a:t>
            </a:r>
          </a:p>
          <a:p>
            <a:r>
              <a:rPr lang="id-ID" baseline="0" dirty="0" smtClean="0"/>
              <a:t>	dengan pengguna mengetahui posisi angkutan umum, mereka bisa mengestimasi dengan data kapan mereka harus mulai menunggu</a:t>
            </a:r>
          </a:p>
          <a:p>
            <a:endParaRPr lang="id-ID" baseline="0" dirty="0" smtClean="0"/>
          </a:p>
          <a:p>
            <a:r>
              <a:rPr lang="id-ID" baseline="0" dirty="0" smtClean="0"/>
              <a:t>NGETEM</a:t>
            </a:r>
          </a:p>
          <a:p>
            <a:r>
              <a:rPr lang="id-ID" baseline="0" dirty="0" smtClean="0"/>
              <a:t>Jelasin juga bisa membantu pemerintah dalam optimalisasi polisi dalam menertibkan lalulintas (ngetem)</a:t>
            </a:r>
          </a:p>
          <a:p>
            <a:r>
              <a:rPr lang="id-ID" dirty="0" smtClean="0"/>
              <a:t>Mengetahui titik-titik ngetem sehingga</a:t>
            </a:r>
            <a:r>
              <a:rPr lang="id-ID" baseline="0" dirty="0" smtClean="0"/>
              <a:t> bisa mengo</a:t>
            </a:r>
            <a:r>
              <a:rPr lang="id-ID" dirty="0" smtClean="0"/>
              <a:t>ptimalisasi</a:t>
            </a:r>
            <a:r>
              <a:rPr lang="id-ID" baseline="0" dirty="0" smtClean="0"/>
              <a:t> alokasi polisi untuk menertibkan lalu lintas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64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Web Apps</a:t>
            </a:r>
          </a:p>
          <a:p>
            <a:r>
              <a:rPr lang="id-ID" dirty="0" smtClean="0"/>
              <a:t>Tampilan berupa peta</a:t>
            </a:r>
            <a:r>
              <a:rPr lang="id-ID" baseline="0" dirty="0" smtClean="0"/>
              <a:t> dengan titik-titik koordinat angkutan umum yang berjalan secara real time</a:t>
            </a:r>
          </a:p>
          <a:p>
            <a:r>
              <a:rPr lang="id-ID" baseline="0" dirty="0" smtClean="0"/>
              <a:t>Bisa di filter by nomor angkutan umum</a:t>
            </a:r>
          </a:p>
          <a:p>
            <a:r>
              <a:rPr lang="id-ID" baseline="0" dirty="0" smtClean="0"/>
              <a:t>Di sisi kanan terdapat suggestion lokasi nearby dengan menggunakan API MediaTrac, berfungsi untuk mengetahui lokasi terdekat contoh: angkot sudah berada di jalan X dekat ATM center</a:t>
            </a:r>
          </a:p>
          <a:p>
            <a:endParaRPr lang="id-ID" baseline="0" dirty="0" smtClean="0"/>
          </a:p>
          <a:p>
            <a:r>
              <a:rPr lang="id-ID" baseline="0" dirty="0" smtClean="0"/>
              <a:t>Mobile Apps</a:t>
            </a:r>
          </a:p>
          <a:p>
            <a:r>
              <a:rPr lang="id-ID" baseline="0" dirty="0" smtClean="0"/>
              <a:t>Kurang lebih sama seperti web apps, yang berbeda dengan web apps adalah fitur notifikasi</a:t>
            </a:r>
          </a:p>
          <a:p>
            <a:endParaRPr lang="id-ID" baseline="0" dirty="0" smtClean="0"/>
          </a:p>
          <a:p>
            <a:r>
              <a:rPr lang="id-ID" baseline="0" dirty="0" smtClean="0"/>
              <a:t>SMS Transpeek</a:t>
            </a:r>
          </a:p>
          <a:p>
            <a:r>
              <a:rPr lang="id-ID" baseline="0" dirty="0" smtClean="0"/>
              <a:t>Pengguna angkutan umum dari berbagai kalangan, kami juga menyediakan layanan 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75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1. Big</a:t>
            </a:r>
            <a:r>
              <a:rPr lang="id-ID" baseline="0" dirty="0" smtClean="0"/>
              <a:t> Data</a:t>
            </a:r>
          </a:p>
          <a:p>
            <a:pPr marL="0" indent="0">
              <a:buNone/>
            </a:pPr>
            <a:r>
              <a:rPr lang="id-ID" baseline="0" dirty="0" smtClean="0"/>
              <a:t>Dengan adanya transpeek, kami akan mengcollect data-data koordinat dan menciptakan sebuah data yang besar</a:t>
            </a:r>
          </a:p>
          <a:p>
            <a:pPr marL="0" indent="0">
              <a:buNone/>
            </a:pPr>
            <a:r>
              <a:rPr lang="id-ID" baseline="0" dirty="0" smtClean="0"/>
              <a:t>Dimana kami pasti membutuhkan suatu sarana untuk mendeliver data tersebut, disitu kami membutuhkan Telkom Indonesia sebagai Provider</a:t>
            </a:r>
          </a:p>
          <a:p>
            <a:pPr marL="0" indent="0">
              <a:buNone/>
            </a:pPr>
            <a:endParaRPr lang="id-ID" baseline="0" dirty="0" smtClean="0"/>
          </a:p>
          <a:p>
            <a:pPr marL="0" indent="0">
              <a:buNone/>
            </a:pPr>
            <a:r>
              <a:rPr lang="id-ID" baseline="0" dirty="0" smtClean="0"/>
              <a:t>2. Telkom Indonesia</a:t>
            </a:r>
          </a:p>
          <a:p>
            <a:pPr marL="0" indent="0">
              <a:buNone/>
            </a:pPr>
            <a:r>
              <a:rPr lang="id-ID" baseline="0" dirty="0" smtClean="0"/>
              <a:t>Telkom Indonesia, sebagai pihak yang mendeliver data membutuhkan user untuk memakai jasa layanannya</a:t>
            </a:r>
          </a:p>
          <a:p>
            <a:pPr marL="0" indent="0">
              <a:buNone/>
            </a:pPr>
            <a:endParaRPr lang="id-ID" baseline="0" dirty="0" smtClean="0"/>
          </a:p>
          <a:p>
            <a:pPr marL="0" indent="0">
              <a:buNone/>
            </a:pPr>
            <a:r>
              <a:rPr lang="id-ID" baseline="0" dirty="0" smtClean="0"/>
              <a:t>3. User</a:t>
            </a:r>
          </a:p>
          <a:p>
            <a:pPr marL="0" indent="0">
              <a:buNone/>
            </a:pPr>
            <a:r>
              <a:rPr lang="id-ID" baseline="0" dirty="0" smtClean="0"/>
              <a:t>User, sebagai pengguna angkutan umum, membutuhkan Data yang kami ciptakan</a:t>
            </a:r>
          </a:p>
          <a:p>
            <a:pPr marL="0" indent="0">
              <a:buNone/>
            </a:pPr>
            <a:endParaRPr lang="id-ID" baseline="0" dirty="0" smtClean="0"/>
          </a:p>
          <a:p>
            <a:pPr marL="0" indent="0">
              <a:buNone/>
            </a:pPr>
            <a:r>
              <a:rPr lang="id-ID" baseline="0" dirty="0" smtClean="0"/>
              <a:t>Dan dalam kolaborasi ini, data-data yang diperoleh butuh di analisis dan diolah, disitulah kami berharap adanya peran MediaTrac untuk menganalisis data-data yang diperoleh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4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175.000 transaksi/hari</a:t>
            </a:r>
          </a:p>
          <a:p>
            <a:endParaRPr lang="id-ID" dirty="0" smtClean="0"/>
          </a:p>
          <a:p>
            <a:r>
              <a:rPr lang="id-ID" dirty="0" smtClean="0"/>
              <a:t>2</a:t>
            </a:r>
            <a:r>
              <a:rPr lang="id-ID" baseline="0" dirty="0" smtClean="0"/>
              <a:t> transaksi/detik</a:t>
            </a:r>
          </a:p>
          <a:p>
            <a:endParaRPr lang="id-ID" baseline="0" dirty="0" smtClean="0"/>
          </a:p>
          <a:p>
            <a:pPr marL="0" marR="0" indent="0" algn="l" defTabSz="825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Dari 61 koresponden menyatakan</a:t>
            </a:r>
            <a:r>
              <a:rPr lang="id-ID" baseline="0" dirty="0" smtClean="0"/>
              <a:t> mau dan membutuhkan product ini, sebelum kami memulai produksi saja kami sudah mendapatkan 61 orang.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87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Counter: ibaratin</a:t>
            </a:r>
            <a:r>
              <a:rPr lang="id-ID" baseline="0" dirty="0" smtClean="0"/>
              <a:t> google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45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Merupakan</a:t>
            </a:r>
            <a:r>
              <a:rPr lang="id-ID" baseline="0" dirty="0" smtClean="0"/>
              <a:t> mimpi besar Transpeek</a:t>
            </a:r>
          </a:p>
          <a:p>
            <a:endParaRPr lang="id-ID" baseline="0" dirty="0" smtClean="0"/>
          </a:p>
          <a:p>
            <a:r>
              <a:rPr lang="id-ID" baseline="0" dirty="0" smtClean="0"/>
              <a:t>Untuk mendukung pemerintah dalam merealisasikan Smart City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9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Di Jakarta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96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43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Bayangkan pengguna angkutan umum per</a:t>
            </a:r>
            <a:r>
              <a:rPr lang="id-ID" baseline="0" dirty="0" smtClean="0"/>
              <a:t> harinya kehilangan 17 menit waktunya.</a:t>
            </a:r>
          </a:p>
          <a:p>
            <a:r>
              <a:rPr lang="id-ID" baseline="0" dirty="0" smtClean="0"/>
              <a:t>Hampir semua koresponden menggunakan angkutan umum on their daily basis, dimana mereka kehilangan 17 menit waktunya setiap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Mau sampai kapan kita terjerat permasalahan</a:t>
            </a:r>
            <a:r>
              <a:rPr lang="id-ID" baseline="0" dirty="0" smtClean="0"/>
              <a:t> ketidakpastian kedatangan angkutan umum </a:t>
            </a:r>
          </a:p>
          <a:p>
            <a:endParaRPr lang="id-ID" baseline="0" dirty="0" smtClean="0"/>
          </a:p>
          <a:p>
            <a:r>
              <a:rPr lang="id-ID" baseline="0" dirty="0" smtClean="0"/>
              <a:t>Menunggu pemerintah membereskan permasalahan transportasi tentu sama saja dengan tidak melakukan apa2.</a:t>
            </a:r>
          </a:p>
          <a:p>
            <a:endParaRPr lang="id-ID" baseline="0" dirty="0" smtClean="0"/>
          </a:p>
          <a:p>
            <a:r>
              <a:rPr lang="id-ID" baseline="0" dirty="0" smtClean="0"/>
              <a:t>Meanwhile, orang-orang tetap kehilangan waktunya yang berharga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26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Sehingga</a:t>
            </a:r>
            <a:r>
              <a:rPr lang="id-ID" baseline="0" dirty="0" smtClean="0"/>
              <a:t> pengguna dapat mengetahui posisi angkutan umum secara real-time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3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 smtClean="0"/>
          </a:p>
          <a:p>
            <a:r>
              <a:rPr lang="id-ID" dirty="0" smtClean="0"/>
              <a:t>After slide: Lalu</a:t>
            </a:r>
            <a:r>
              <a:rPr lang="id-ID" baseline="0" dirty="0" smtClean="0"/>
              <a:t> dengan adanya data tersebut, solusi apa yang diciptakan oleh transpeek?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62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 smtClean="0"/>
          </a:p>
          <a:p>
            <a:r>
              <a:rPr lang="id-ID" dirty="0" smtClean="0"/>
              <a:t>After slide: Lalu</a:t>
            </a:r>
            <a:r>
              <a:rPr lang="id-ID" baseline="0" dirty="0" smtClean="0"/>
              <a:t> dengan adanya data tersebut, solusi apa yang diciptakan oleh transpeek?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5"/>
          <p:cNvSpPr>
            <a:spLocks/>
          </p:cNvSpPr>
          <p:nvPr userDrawn="1"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6257951" y="12086077"/>
            <a:ext cx="11880798" cy="1080368"/>
          </a:xfrm>
        </p:spPr>
        <p:txBody>
          <a:bodyPr>
            <a:noAutofit/>
          </a:bodyPr>
          <a:lstStyle>
            <a:lvl1pPr algn="ctr">
              <a:defRPr sz="4400" b="1">
                <a:solidFill>
                  <a:srgbClr val="4D4D4D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191362" y="10274300"/>
            <a:ext cx="10013976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2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"/>
          <p:cNvSpPr>
            <a:spLocks/>
          </p:cNvSpPr>
          <p:nvPr userDrawn="1"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13928" y="716033"/>
            <a:ext cx="10013976" cy="1625600"/>
          </a:xfrm>
        </p:spPr>
        <p:txBody>
          <a:bodyPr/>
          <a:lstStyle/>
          <a:p>
            <a:r>
              <a:rPr lang="pl-PL" dirty="0" smtClean="0"/>
              <a:t>Kliknij, aby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314450" y="2681288"/>
            <a:ext cx="10013454" cy="36718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3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"/>
          <p:cNvSpPr>
            <a:spLocks/>
          </p:cNvSpPr>
          <p:nvPr userDrawn="1"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13928" y="716033"/>
            <a:ext cx="10013976" cy="1625600"/>
          </a:xfrm>
        </p:spPr>
        <p:txBody>
          <a:bodyPr/>
          <a:lstStyle/>
          <a:p>
            <a:r>
              <a:rPr lang="pl-PL" dirty="0" smtClean="0"/>
              <a:t>Kliknij, aby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314450" y="2681288"/>
            <a:ext cx="10013454" cy="36718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13928" y="716033"/>
            <a:ext cx="16134656" cy="1625600"/>
          </a:xfrm>
        </p:spPr>
        <p:txBody>
          <a:bodyPr/>
          <a:lstStyle/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6" name="AutoShape 1"/>
          <p:cNvSpPr>
            <a:spLocks/>
          </p:cNvSpPr>
          <p:nvPr userDrawn="1"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67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1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1313928" y="716033"/>
            <a:ext cx="2103120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313928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6" r:id="rId3"/>
    <p:sldLayoutId id="2147483667" r:id="rId4"/>
    <p:sldLayoutId id="2147483662" r:id="rId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9200" b="1" kern="1200">
          <a:solidFill>
            <a:srgbClr val="4D4D4D"/>
          </a:solidFill>
          <a:latin typeface="Aleo" panose="020F0502020204030203" pitchFamily="34" charset="0"/>
          <a:ea typeface="+mj-ea"/>
          <a:cs typeface="+mj-cs"/>
          <a:sym typeface="Helvetica" panose="020B060402020202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1pPr>
      <a:lvl2pPr marL="228600"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2pPr>
      <a:lvl3pPr marL="457200"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3pPr>
      <a:lvl4pPr marL="685800"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4pPr>
      <a:lvl5pPr marL="914400"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4D4D4D"/>
          </a:solidFill>
          <a:latin typeface="Lato Light" panose="020F0302020204030203" pitchFamily="34" charset="0"/>
          <a:ea typeface="+mn-ea"/>
          <a:cs typeface="+mn-cs"/>
          <a:sym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transpeek.com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AutoShape 5"/>
          <p:cNvSpPr>
            <a:spLocks/>
          </p:cNvSpPr>
          <p:nvPr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80" name="AutoShape 7"/>
          <p:cNvSpPr>
            <a:spLocks/>
          </p:cNvSpPr>
          <p:nvPr/>
        </p:nvSpPr>
        <p:spPr bwMode="auto">
          <a:xfrm>
            <a:off x="7446947" y="11220450"/>
            <a:ext cx="8728075" cy="1511300"/>
          </a:xfrm>
          <a:custGeom>
            <a:avLst/>
            <a:gdLst>
              <a:gd name="T0" fmla="*/ 4364038 w 21600"/>
              <a:gd name="T1" fmla="*/ 755650 h 21600"/>
              <a:gd name="T2" fmla="*/ 4364038 w 21600"/>
              <a:gd name="T3" fmla="*/ 755650 h 21600"/>
              <a:gd name="T4" fmla="*/ 4364038 w 21600"/>
              <a:gd name="T5" fmla="*/ 755650 h 21600"/>
              <a:gd name="T6" fmla="*/ 4364038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ore.</a:t>
            </a:r>
            <a:r>
              <a:rPr lang="id-ID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n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et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062" y="612772"/>
            <a:ext cx="9465844" cy="94658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"/>
          <p:cNvSpPr>
            <a:spLocks/>
          </p:cNvSpPr>
          <p:nvPr/>
        </p:nvSpPr>
        <p:spPr bwMode="auto">
          <a:xfrm>
            <a:off x="8624802" y="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5131" name="AutoShape 1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Cara kerja </a:t>
            </a:r>
            <a:r>
              <a:rPr lang="id-ID" sz="9200" b="1" dirty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t</a:t>
            </a:r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ranspeek</a:t>
            </a:r>
            <a:endParaRPr lang="en-US" dirty="0"/>
          </a:p>
        </p:txBody>
      </p:sp>
      <p:sp>
        <p:nvSpPr>
          <p:cNvPr id="39" name="AutoShape 1"/>
          <p:cNvSpPr>
            <a:spLocks/>
          </p:cNvSpPr>
          <p:nvPr/>
        </p:nvSpPr>
        <p:spPr bwMode="auto">
          <a:xfrm>
            <a:off x="7986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" name="AutoShape 2"/>
          <p:cNvSpPr>
            <a:spLocks/>
          </p:cNvSpPr>
          <p:nvPr/>
        </p:nvSpPr>
        <p:spPr bwMode="auto">
          <a:xfrm>
            <a:off x="8978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1" name="AutoShape 3"/>
          <p:cNvSpPr>
            <a:spLocks/>
          </p:cNvSpPr>
          <p:nvPr/>
        </p:nvSpPr>
        <p:spPr bwMode="auto">
          <a:xfrm>
            <a:off x="8548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D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12431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13423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4" name="AutoShape 6"/>
          <p:cNvSpPr>
            <a:spLocks/>
          </p:cNvSpPr>
          <p:nvPr/>
        </p:nvSpPr>
        <p:spPr bwMode="auto">
          <a:xfrm>
            <a:off x="12993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>
            <a:off x="10247313" y="35052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" name="AutoShape 8"/>
          <p:cNvSpPr>
            <a:spLocks/>
          </p:cNvSpPr>
          <p:nvPr/>
        </p:nvSpPr>
        <p:spPr bwMode="auto">
          <a:xfrm>
            <a:off x="11239500" y="52800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7" name="AutoShape 9"/>
          <p:cNvSpPr>
            <a:spLocks/>
          </p:cNvSpPr>
          <p:nvPr/>
        </p:nvSpPr>
        <p:spPr bwMode="auto">
          <a:xfrm>
            <a:off x="10809288" y="41529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1422400" y="89154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Data besar yang berisikan koordinat-koordinat angkutan umum secara real-time</a:t>
            </a:r>
            <a:endParaRPr lang="en-US" dirty="0"/>
          </a:p>
        </p:txBody>
      </p:sp>
      <p:sp>
        <p:nvSpPr>
          <p:cNvPr id="49" name="AutoShape 11"/>
          <p:cNvSpPr>
            <a:spLocks/>
          </p:cNvSpPr>
          <p:nvPr/>
        </p:nvSpPr>
        <p:spPr bwMode="auto">
          <a:xfrm>
            <a:off x="14617700" y="50800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Mengambil koordinat dengan GPS</a:t>
            </a:r>
            <a:endParaRPr lang="en-US" dirty="0"/>
          </a:p>
        </p:txBody>
      </p:sp>
      <p:sp>
        <p:nvSpPr>
          <p:cNvPr id="50" name="AutoShape 12"/>
          <p:cNvSpPr>
            <a:spLocks/>
          </p:cNvSpPr>
          <p:nvPr/>
        </p:nvSpPr>
        <p:spPr bwMode="auto">
          <a:xfrm>
            <a:off x="16878300" y="89027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Dipasang di angkutan umum, dan mengirimkan koordinat ke server secara real time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pic>
        <p:nvPicPr>
          <p:cNvPr id="3074" name="Picture 2" descr="E:\Design\flat icon\facebook30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659" y="4698603"/>
            <a:ext cx="2185193" cy="218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esign\flat icon\car119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961" y="8555855"/>
            <a:ext cx="2103389" cy="210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Design\flat icon\mobileme.pn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16" y="8226152"/>
            <a:ext cx="2462207" cy="246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2613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pee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5800" y="6815138"/>
            <a:ext cx="152400" cy="85725"/>
          </a:xfrm>
          <a:prstGeom prst="rect">
            <a:avLst/>
          </a:prstGeom>
        </p:spPr>
      </p:pic>
      <p:pic>
        <p:nvPicPr>
          <p:cNvPr id="4" name="transpee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5800" y="6815138"/>
            <a:ext cx="152400" cy="85725"/>
          </a:xfrm>
          <a:prstGeom prst="rect">
            <a:avLst/>
          </a:prstGeom>
        </p:spPr>
      </p:pic>
      <p:pic>
        <p:nvPicPr>
          <p:cNvPr id="5" name="transpee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" y="-1"/>
            <a:ext cx="24384003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6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"/>
          <p:cNvSpPr>
            <a:spLocks/>
          </p:cNvSpPr>
          <p:nvPr/>
        </p:nvSpPr>
        <p:spPr bwMode="auto">
          <a:xfrm>
            <a:off x="8624802" y="-5476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5131" name="AutoShape 1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Koordinat, sepenting apa?</a:t>
            </a:r>
            <a:endParaRPr lang="en-US" dirty="0"/>
          </a:p>
        </p:txBody>
      </p:sp>
      <p:sp>
        <p:nvSpPr>
          <p:cNvPr id="39" name="AutoShape 1"/>
          <p:cNvSpPr>
            <a:spLocks/>
          </p:cNvSpPr>
          <p:nvPr/>
        </p:nvSpPr>
        <p:spPr bwMode="auto">
          <a:xfrm>
            <a:off x="7986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" name="AutoShape 2"/>
          <p:cNvSpPr>
            <a:spLocks/>
          </p:cNvSpPr>
          <p:nvPr/>
        </p:nvSpPr>
        <p:spPr bwMode="auto">
          <a:xfrm>
            <a:off x="8978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1" name="AutoShape 3"/>
          <p:cNvSpPr>
            <a:spLocks/>
          </p:cNvSpPr>
          <p:nvPr/>
        </p:nvSpPr>
        <p:spPr bwMode="auto">
          <a:xfrm>
            <a:off x="8548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D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12431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13423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4" name="AutoShape 6"/>
          <p:cNvSpPr>
            <a:spLocks/>
          </p:cNvSpPr>
          <p:nvPr/>
        </p:nvSpPr>
        <p:spPr bwMode="auto">
          <a:xfrm>
            <a:off x="12993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>
            <a:off x="10247313" y="35052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" name="AutoShape 8"/>
          <p:cNvSpPr>
            <a:spLocks/>
          </p:cNvSpPr>
          <p:nvPr/>
        </p:nvSpPr>
        <p:spPr bwMode="auto">
          <a:xfrm>
            <a:off x="11239500" y="52800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7" name="AutoShape 9"/>
          <p:cNvSpPr>
            <a:spLocks/>
          </p:cNvSpPr>
          <p:nvPr/>
        </p:nvSpPr>
        <p:spPr bwMode="auto">
          <a:xfrm>
            <a:off x="10809288" y="41529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1422400" y="89154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Mengetahui</a:t>
            </a:r>
          </a:p>
          <a:p>
            <a:pPr algn="r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titik-titik ngetem</a:t>
            </a:r>
            <a:endParaRPr lang="en-US" dirty="0"/>
          </a:p>
        </p:txBody>
      </p:sp>
      <p:sp>
        <p:nvSpPr>
          <p:cNvPr id="49" name="AutoShape 11"/>
          <p:cNvSpPr>
            <a:spLocks/>
          </p:cNvSpPr>
          <p:nvPr/>
        </p:nvSpPr>
        <p:spPr bwMode="auto">
          <a:xfrm>
            <a:off x="14617700" y="50800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Mengestimasi kedatangan angkutan   </a:t>
            </a:r>
            <a:endParaRPr lang="en-US" dirty="0"/>
          </a:p>
        </p:txBody>
      </p:sp>
      <p:sp>
        <p:nvSpPr>
          <p:cNvPr id="50" name="AutoShape 12"/>
          <p:cNvSpPr>
            <a:spLocks/>
          </p:cNvSpPr>
          <p:nvPr/>
        </p:nvSpPr>
        <p:spPr bwMode="auto">
          <a:xfrm>
            <a:off x="12787313" y="8915400"/>
            <a:ext cx="302895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400" b="1" dirty="0" smtClean="0">
                <a:solidFill>
                  <a:schemeClr val="bg2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Behaviour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sp>
        <p:nvSpPr>
          <p:cNvPr id="20" name="AutoShape 11"/>
          <p:cNvSpPr>
            <a:spLocks/>
          </p:cNvSpPr>
          <p:nvPr/>
        </p:nvSpPr>
        <p:spPr bwMode="auto">
          <a:xfrm>
            <a:off x="10944225" y="5060950"/>
            <a:ext cx="2532062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400" b="1" dirty="0" smtClean="0">
                <a:solidFill>
                  <a:schemeClr val="bg2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Estimasi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1" name="AutoShape 12"/>
          <p:cNvSpPr>
            <a:spLocks/>
          </p:cNvSpPr>
          <p:nvPr/>
        </p:nvSpPr>
        <p:spPr bwMode="auto">
          <a:xfrm>
            <a:off x="17030700" y="90551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Memetakan </a:t>
            </a:r>
            <a:r>
              <a:rPr lang="id-ID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behaviour angkutan umum</a:t>
            </a:r>
            <a:endParaRPr lang="en-US" dirty="0"/>
          </a:p>
        </p:txBody>
      </p:sp>
      <p:sp>
        <p:nvSpPr>
          <p:cNvPr id="22" name="AutoShape 10"/>
          <p:cNvSpPr>
            <a:spLocks/>
          </p:cNvSpPr>
          <p:nvPr/>
        </p:nvSpPr>
        <p:spPr bwMode="auto">
          <a:xfrm>
            <a:off x="9362125" y="8896350"/>
            <a:ext cx="1175062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400" b="1" dirty="0" smtClean="0">
                <a:solidFill>
                  <a:schemeClr val="bg2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Spy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6767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8015536" y="1313384"/>
            <a:ext cx="9013974" cy="9022502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147" name="AutoShape 2"/>
          <p:cNvSpPr>
            <a:spLocks/>
          </p:cNvSpPr>
          <p:nvPr/>
        </p:nvSpPr>
        <p:spPr bwMode="auto">
          <a:xfrm>
            <a:off x="11515658" y="3718988"/>
            <a:ext cx="5428870" cy="6410502"/>
          </a:xfrm>
          <a:custGeom>
            <a:avLst/>
            <a:gdLst>
              <a:gd name="T0" fmla="*/ 504800 w 20511"/>
              <a:gd name="T1" fmla="*/ 596107 h 21600"/>
              <a:gd name="T2" fmla="*/ 504800 w 20511"/>
              <a:gd name="T3" fmla="*/ 596107 h 21600"/>
              <a:gd name="T4" fmla="*/ 504800 w 20511"/>
              <a:gd name="T5" fmla="*/ 596107 h 21600"/>
              <a:gd name="T6" fmla="*/ 504800 w 20511"/>
              <a:gd name="T7" fmla="*/ 5961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6161" name="AutoShape 16"/>
          <p:cNvSpPr>
            <a:spLocks/>
          </p:cNvSpPr>
          <p:nvPr/>
        </p:nvSpPr>
        <p:spPr bwMode="auto">
          <a:xfrm>
            <a:off x="6791400" y="10962456"/>
            <a:ext cx="11377264" cy="1511300"/>
          </a:xfrm>
          <a:custGeom>
            <a:avLst/>
            <a:gdLst>
              <a:gd name="T0" fmla="*/ 4743450 w 21600"/>
              <a:gd name="T1" fmla="*/ 755650 h 21600"/>
              <a:gd name="T2" fmla="*/ 4743450 w 21600"/>
              <a:gd name="T3" fmla="*/ 755650 h 21600"/>
              <a:gd name="T4" fmla="*/ 4743450 w 21600"/>
              <a:gd name="T5" fmla="*/ 755650 h 21600"/>
              <a:gd name="T6" fmla="*/ 47434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115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Efisiensi Waktu</a:t>
            </a:r>
            <a:endParaRPr lang="en-US" sz="6600" dirty="0"/>
          </a:p>
        </p:txBody>
      </p:sp>
      <p:sp>
        <p:nvSpPr>
          <p:cNvPr id="19473" name="AutoShape 17"/>
          <p:cNvSpPr>
            <a:spLocks/>
          </p:cNvSpPr>
          <p:nvPr/>
        </p:nvSpPr>
        <p:spPr bwMode="auto">
          <a:xfrm>
            <a:off x="9411166" y="2713283"/>
            <a:ext cx="6222714" cy="6222704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026" name="Picture 2" descr="E:\Design\flat icon\clock61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586" y="3868698"/>
            <a:ext cx="3911874" cy="391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"/>
          <p:cNvSpPr>
            <a:spLocks/>
          </p:cNvSpPr>
          <p:nvPr/>
        </p:nvSpPr>
        <p:spPr bwMode="auto">
          <a:xfrm>
            <a:off x="8659812" y="-48870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5131" name="AutoShape 1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Product Implementation</a:t>
            </a:r>
            <a:endParaRPr lang="en-US" dirty="0"/>
          </a:p>
        </p:txBody>
      </p:sp>
      <p:sp>
        <p:nvSpPr>
          <p:cNvPr id="39" name="AutoShape 1"/>
          <p:cNvSpPr>
            <a:spLocks/>
          </p:cNvSpPr>
          <p:nvPr/>
        </p:nvSpPr>
        <p:spPr bwMode="auto">
          <a:xfrm>
            <a:off x="7986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0" name="AutoShape 2"/>
          <p:cNvSpPr>
            <a:spLocks/>
          </p:cNvSpPr>
          <p:nvPr/>
        </p:nvSpPr>
        <p:spPr bwMode="auto">
          <a:xfrm>
            <a:off x="8978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1" name="AutoShape 3"/>
          <p:cNvSpPr>
            <a:spLocks/>
          </p:cNvSpPr>
          <p:nvPr/>
        </p:nvSpPr>
        <p:spPr bwMode="auto">
          <a:xfrm>
            <a:off x="8548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D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2" name="AutoShape 4"/>
          <p:cNvSpPr>
            <a:spLocks/>
          </p:cNvSpPr>
          <p:nvPr/>
        </p:nvSpPr>
        <p:spPr bwMode="auto">
          <a:xfrm>
            <a:off x="12431713" y="73406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3" name="AutoShape 5"/>
          <p:cNvSpPr>
            <a:spLocks/>
          </p:cNvSpPr>
          <p:nvPr/>
        </p:nvSpPr>
        <p:spPr bwMode="auto">
          <a:xfrm>
            <a:off x="13423900" y="91154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4" name="AutoShape 6"/>
          <p:cNvSpPr>
            <a:spLocks/>
          </p:cNvSpPr>
          <p:nvPr/>
        </p:nvSpPr>
        <p:spPr bwMode="auto">
          <a:xfrm>
            <a:off x="12993688" y="79883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5" name="AutoShape 7"/>
          <p:cNvSpPr>
            <a:spLocks/>
          </p:cNvSpPr>
          <p:nvPr/>
        </p:nvSpPr>
        <p:spPr bwMode="auto">
          <a:xfrm>
            <a:off x="10247313" y="3505200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6" name="AutoShape 8"/>
          <p:cNvSpPr>
            <a:spLocks/>
          </p:cNvSpPr>
          <p:nvPr/>
        </p:nvSpPr>
        <p:spPr bwMode="auto">
          <a:xfrm>
            <a:off x="11239500" y="5280025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7" name="AutoShape 9"/>
          <p:cNvSpPr>
            <a:spLocks/>
          </p:cNvSpPr>
          <p:nvPr/>
        </p:nvSpPr>
        <p:spPr bwMode="auto">
          <a:xfrm>
            <a:off x="10809288" y="4152900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1422400" y="89154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SMS transpeek</a:t>
            </a:r>
            <a:endParaRPr lang="en-US" dirty="0"/>
          </a:p>
        </p:txBody>
      </p:sp>
      <p:sp>
        <p:nvSpPr>
          <p:cNvPr id="49" name="AutoShape 11"/>
          <p:cNvSpPr>
            <a:spLocks/>
          </p:cNvSpPr>
          <p:nvPr/>
        </p:nvSpPr>
        <p:spPr bwMode="auto">
          <a:xfrm>
            <a:off x="14617700" y="50800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Web Apps </a:t>
            </a:r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  <a:hlinkClick r:id="rId3"/>
              </a:rPr>
              <a:t>apps.transpeek.com</a:t>
            </a:r>
            <a:endParaRPr lang="id-ID" sz="4400" dirty="0" smtClean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</p:txBody>
      </p:sp>
      <p:sp>
        <p:nvSpPr>
          <p:cNvPr id="50" name="AutoShape 12"/>
          <p:cNvSpPr>
            <a:spLocks/>
          </p:cNvSpPr>
          <p:nvPr/>
        </p:nvSpPr>
        <p:spPr bwMode="auto">
          <a:xfrm>
            <a:off x="16878300" y="8902700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Mobile Apps</a:t>
            </a:r>
          </a:p>
          <a:p>
            <a:pPr algn="l"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(still under construction)</a:t>
            </a:r>
            <a:endParaRPr lang="en-US" dirty="0"/>
          </a:p>
        </p:txBody>
      </p:sp>
      <p:pic>
        <p:nvPicPr>
          <p:cNvPr id="2050" name="Picture 2" descr="E:\Design\flat icon\internet5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888" y="4625752"/>
            <a:ext cx="2137196" cy="213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esign\flat icon\mail4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915" y="8564787"/>
            <a:ext cx="2221481" cy="222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Design\flat icon\iphone26.pn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306" y="8466931"/>
            <a:ext cx="2319337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578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1750840" y="8433819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1" name="AutoShape 2"/>
          <p:cNvSpPr>
            <a:spLocks/>
          </p:cNvSpPr>
          <p:nvPr/>
        </p:nvSpPr>
        <p:spPr bwMode="auto">
          <a:xfrm>
            <a:off x="2743027" y="10208644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3" name="AutoShape 3"/>
          <p:cNvSpPr>
            <a:spLocks/>
          </p:cNvSpPr>
          <p:nvPr/>
        </p:nvSpPr>
        <p:spPr bwMode="auto">
          <a:xfrm>
            <a:off x="2312815" y="9081519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D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484" name="AutoShape 4"/>
          <p:cNvSpPr>
            <a:spLocks/>
          </p:cNvSpPr>
          <p:nvPr/>
        </p:nvSpPr>
        <p:spPr bwMode="auto">
          <a:xfrm>
            <a:off x="17876368" y="8284369"/>
            <a:ext cx="3925887" cy="453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4" name="AutoShape 5"/>
          <p:cNvSpPr>
            <a:spLocks/>
          </p:cNvSpPr>
          <p:nvPr/>
        </p:nvSpPr>
        <p:spPr bwMode="auto">
          <a:xfrm>
            <a:off x="18868555" y="10059194"/>
            <a:ext cx="2935288" cy="260508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6" name="AutoShape 6"/>
          <p:cNvSpPr>
            <a:spLocks/>
          </p:cNvSpPr>
          <p:nvPr/>
        </p:nvSpPr>
        <p:spPr bwMode="auto">
          <a:xfrm>
            <a:off x="18438343" y="8932069"/>
            <a:ext cx="2822575" cy="3259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487" name="AutoShape 7"/>
          <p:cNvSpPr>
            <a:spLocks/>
          </p:cNvSpPr>
          <p:nvPr/>
        </p:nvSpPr>
        <p:spPr bwMode="auto">
          <a:xfrm>
            <a:off x="9207118" y="423778"/>
            <a:ext cx="6026914" cy="69603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7" name="AutoShape 8"/>
          <p:cNvSpPr>
            <a:spLocks/>
          </p:cNvSpPr>
          <p:nvPr/>
        </p:nvSpPr>
        <p:spPr bwMode="auto">
          <a:xfrm>
            <a:off x="10679832" y="3146774"/>
            <a:ext cx="4506172" cy="3999258"/>
          </a:xfrm>
          <a:custGeom>
            <a:avLst/>
            <a:gdLst>
              <a:gd name="T0" fmla="*/ 1467644 w 21600"/>
              <a:gd name="T1" fmla="*/ 1302544 h 21600"/>
              <a:gd name="T2" fmla="*/ 1467644 w 21600"/>
              <a:gd name="T3" fmla="*/ 1302544 h 21600"/>
              <a:gd name="T4" fmla="*/ 1467644 w 21600"/>
              <a:gd name="T5" fmla="*/ 1302544 h 21600"/>
              <a:gd name="T6" fmla="*/ 1467644 w 21600"/>
              <a:gd name="T7" fmla="*/ 13025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489" name="AutoShape 9"/>
          <p:cNvSpPr>
            <a:spLocks/>
          </p:cNvSpPr>
          <p:nvPr/>
        </p:nvSpPr>
        <p:spPr bwMode="auto">
          <a:xfrm>
            <a:off x="10064324" y="1412586"/>
            <a:ext cx="4333140" cy="5003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82" name="AutoShape 13"/>
          <p:cNvSpPr>
            <a:spLocks/>
          </p:cNvSpPr>
          <p:nvPr/>
        </p:nvSpPr>
        <p:spPr bwMode="auto">
          <a:xfrm>
            <a:off x="1379538" y="844550"/>
            <a:ext cx="9486900" cy="1511300"/>
          </a:xfrm>
          <a:custGeom>
            <a:avLst/>
            <a:gdLst>
              <a:gd name="T0" fmla="*/ 4743450 w 21600"/>
              <a:gd name="T1" fmla="*/ 755650 h 21600"/>
              <a:gd name="T2" fmla="*/ 4743450 w 21600"/>
              <a:gd name="T3" fmla="*/ 755650 h 21600"/>
              <a:gd name="T4" fmla="*/ 4743450 w 21600"/>
              <a:gd name="T5" fmla="*/ 755650 h 21600"/>
              <a:gd name="T6" fmla="*/ 47434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Collaboration Needs</a:t>
            </a:r>
            <a:endParaRPr lang="en-US" dirty="0"/>
          </a:p>
        </p:txBody>
      </p:sp>
      <p:pic>
        <p:nvPicPr>
          <p:cNvPr id="18" name="Picture 2" descr="E:\Design\flat icon\crowd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240" y="9562226"/>
            <a:ext cx="2297723" cy="22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E:\Design\flat icon\mobileme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547" y="1704914"/>
            <a:ext cx="3912056" cy="39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E:\Hackathon\Telkom-Indonesia-vector-Im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230" y="9385945"/>
            <a:ext cx="3026142" cy="201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Hackathon\medi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942" y="7952551"/>
            <a:ext cx="7939100" cy="28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sp>
        <p:nvSpPr>
          <p:cNvPr id="29" name="AutoShape 14"/>
          <p:cNvSpPr>
            <a:spLocks/>
          </p:cNvSpPr>
          <p:nvPr/>
        </p:nvSpPr>
        <p:spPr bwMode="auto">
          <a:xfrm rot="15780000">
            <a:off x="16442785" y="6777732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0" name="AutoShape 15"/>
          <p:cNvSpPr>
            <a:spLocks/>
          </p:cNvSpPr>
          <p:nvPr/>
        </p:nvSpPr>
        <p:spPr bwMode="auto">
          <a:xfrm rot="11040000">
            <a:off x="6318037" y="7032709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1" name="AutoShape 16"/>
          <p:cNvSpPr>
            <a:spLocks/>
          </p:cNvSpPr>
          <p:nvPr/>
        </p:nvSpPr>
        <p:spPr bwMode="auto">
          <a:xfrm rot="8100000" flipH="1">
            <a:off x="12383449" y="11142887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66C8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" grpId="0" animBg="1"/>
      <p:bldP spid="7171" grpId="0" animBg="1"/>
      <p:bldP spid="20483" grpId="0" animBg="1"/>
      <p:bldP spid="20484" grpId="0" animBg="1"/>
      <p:bldP spid="7174" grpId="0" animBg="1"/>
      <p:bldP spid="20486" grpId="0" animBg="1"/>
      <p:bldP spid="20487" grpId="0" animBg="1"/>
      <p:bldP spid="7177" grpId="0" animBg="1"/>
      <p:bldP spid="204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/>
          </p:cNvSpPr>
          <p:nvPr/>
        </p:nvSpPr>
        <p:spPr bwMode="auto">
          <a:xfrm>
            <a:off x="1379538" y="844550"/>
            <a:ext cx="9486900" cy="1511300"/>
          </a:xfrm>
          <a:custGeom>
            <a:avLst/>
            <a:gdLst>
              <a:gd name="T0" fmla="*/ 4743450 w 21600"/>
              <a:gd name="T1" fmla="*/ 755650 h 21600"/>
              <a:gd name="T2" fmla="*/ 4743450 w 21600"/>
              <a:gd name="T3" fmla="*/ 755650 h 21600"/>
              <a:gd name="T4" fmla="*/ 4743450 w 21600"/>
              <a:gd name="T5" fmla="*/ 755650 h 21600"/>
              <a:gd name="T6" fmla="*/ 47434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The market</a:t>
            </a:r>
            <a:endParaRPr lang="en-US" dirty="0"/>
          </a:p>
        </p:txBody>
      </p:sp>
      <p:sp>
        <p:nvSpPr>
          <p:cNvPr id="8195" name="AutoShape 2"/>
          <p:cNvSpPr>
            <a:spLocks/>
          </p:cNvSpPr>
          <p:nvPr/>
        </p:nvSpPr>
        <p:spPr bwMode="auto">
          <a:xfrm>
            <a:off x="1030760" y="8196589"/>
            <a:ext cx="7569200" cy="5155604"/>
          </a:xfrm>
          <a:custGeom>
            <a:avLst/>
            <a:gdLst>
              <a:gd name="T0" fmla="*/ 3784600 w 21600"/>
              <a:gd name="T1" fmla="*/ 381000 h 21600"/>
              <a:gd name="T2" fmla="*/ 3784600 w 21600"/>
              <a:gd name="T3" fmla="*/ 381000 h 21600"/>
              <a:gd name="T4" fmla="*/ 3784600 w 21600"/>
              <a:gd name="T5" fmla="*/ 381000 h 21600"/>
              <a:gd name="T6" fmla="*/ 37846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4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Total Perjalanan</a:t>
            </a:r>
          </a:p>
          <a:p>
            <a:pPr algn="l" eaLnBrk="1"/>
            <a:r>
              <a:rPr lang="id-ID" sz="44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Dalam Satu Hari</a:t>
            </a:r>
          </a:p>
          <a:p>
            <a:pPr algn="l" eaLnBrk="1"/>
            <a:r>
              <a:rPr lang="id-ID" sz="44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di Jabodetabek</a:t>
            </a:r>
            <a:endParaRPr lang="en-US" dirty="0"/>
          </a:p>
        </p:txBody>
      </p:sp>
      <p:sp>
        <p:nvSpPr>
          <p:cNvPr id="21507" name="AutoShape 3"/>
          <p:cNvSpPr>
            <a:spLocks/>
          </p:cNvSpPr>
          <p:nvPr/>
        </p:nvSpPr>
        <p:spPr bwMode="auto">
          <a:xfrm>
            <a:off x="12881633" y="100365"/>
            <a:ext cx="7573896" cy="7575884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8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7" name="AutoShape 4"/>
          <p:cNvSpPr>
            <a:spLocks/>
          </p:cNvSpPr>
          <p:nvPr/>
        </p:nvSpPr>
        <p:spPr bwMode="auto">
          <a:xfrm>
            <a:off x="15566970" y="1940495"/>
            <a:ext cx="4563834" cy="5389462"/>
          </a:xfrm>
          <a:custGeom>
            <a:avLst/>
            <a:gdLst>
              <a:gd name="T0" fmla="*/ 1820774 w 20511"/>
              <a:gd name="T1" fmla="*/ 2150269 h 21600"/>
              <a:gd name="T2" fmla="*/ 1820774 w 20511"/>
              <a:gd name="T3" fmla="*/ 2150269 h 21600"/>
              <a:gd name="T4" fmla="*/ 1820774 w 20511"/>
              <a:gd name="T5" fmla="*/ 2150269 h 21600"/>
              <a:gd name="T6" fmla="*/ 1820774 w 20511"/>
              <a:gd name="T7" fmla="*/ 21502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2E42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509" name="AutoShape 5"/>
          <p:cNvSpPr>
            <a:spLocks/>
          </p:cNvSpPr>
          <p:nvPr/>
        </p:nvSpPr>
        <p:spPr bwMode="auto">
          <a:xfrm>
            <a:off x="14033394" y="1253914"/>
            <a:ext cx="5224336" cy="522433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259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10" name="AutoShape 6"/>
          <p:cNvSpPr>
            <a:spLocks/>
          </p:cNvSpPr>
          <p:nvPr/>
        </p:nvSpPr>
        <p:spPr bwMode="auto">
          <a:xfrm>
            <a:off x="16670962" y="6674122"/>
            <a:ext cx="4762500" cy="4762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511" name="AutoShape 7"/>
          <p:cNvSpPr>
            <a:spLocks/>
          </p:cNvSpPr>
          <p:nvPr/>
        </p:nvSpPr>
        <p:spPr bwMode="auto">
          <a:xfrm>
            <a:off x="6575376" y="1660201"/>
            <a:ext cx="9094787" cy="9094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01" name="AutoShape 8"/>
          <p:cNvSpPr>
            <a:spLocks/>
          </p:cNvSpPr>
          <p:nvPr/>
        </p:nvSpPr>
        <p:spPr bwMode="auto">
          <a:xfrm>
            <a:off x="10158363" y="4095426"/>
            <a:ext cx="5478463" cy="6469062"/>
          </a:xfrm>
          <a:custGeom>
            <a:avLst/>
            <a:gdLst>
              <a:gd name="T0" fmla="*/ 2739098 w 20511"/>
              <a:gd name="T1" fmla="*/ 3234531 h 21600"/>
              <a:gd name="T2" fmla="*/ 2739098 w 20511"/>
              <a:gd name="T3" fmla="*/ 3234531 h 21600"/>
              <a:gd name="T4" fmla="*/ 2739098 w 20511"/>
              <a:gd name="T5" fmla="*/ 3234531 h 21600"/>
              <a:gd name="T6" fmla="*/ 2739098 w 20511"/>
              <a:gd name="T7" fmla="*/ 323453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513" name="AutoShape 9"/>
          <p:cNvSpPr>
            <a:spLocks/>
          </p:cNvSpPr>
          <p:nvPr/>
        </p:nvSpPr>
        <p:spPr bwMode="auto">
          <a:xfrm>
            <a:off x="7953326" y="3038151"/>
            <a:ext cx="6269037" cy="626903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03" name="AutoShape 10"/>
          <p:cNvSpPr>
            <a:spLocks/>
          </p:cNvSpPr>
          <p:nvPr/>
        </p:nvSpPr>
        <p:spPr bwMode="auto">
          <a:xfrm>
            <a:off x="18545800" y="7948885"/>
            <a:ext cx="2870200" cy="3387725"/>
          </a:xfrm>
          <a:custGeom>
            <a:avLst/>
            <a:gdLst>
              <a:gd name="T0" fmla="*/ 1435030 w 20511"/>
              <a:gd name="T1" fmla="*/ 1693863 h 21600"/>
              <a:gd name="T2" fmla="*/ 1435030 w 20511"/>
              <a:gd name="T3" fmla="*/ 1693863 h 21600"/>
              <a:gd name="T4" fmla="*/ 1435030 w 20511"/>
              <a:gd name="T5" fmla="*/ 1693863 h 21600"/>
              <a:gd name="T6" fmla="*/ 1435030 w 20511"/>
              <a:gd name="T7" fmla="*/ 16938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515" name="AutoShape 11"/>
          <p:cNvSpPr>
            <a:spLocks/>
          </p:cNvSpPr>
          <p:nvPr/>
        </p:nvSpPr>
        <p:spPr bwMode="auto">
          <a:xfrm>
            <a:off x="17391687" y="7394847"/>
            <a:ext cx="3282950" cy="328295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D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06" name="AutoShape 13"/>
          <p:cNvSpPr>
            <a:spLocks/>
          </p:cNvSpPr>
          <p:nvPr/>
        </p:nvSpPr>
        <p:spPr bwMode="auto">
          <a:xfrm>
            <a:off x="14723275" y="2452737"/>
            <a:ext cx="3895374" cy="2848914"/>
          </a:xfrm>
          <a:custGeom>
            <a:avLst/>
            <a:gdLst>
              <a:gd name="T0" fmla="*/ 1554163 w 21600"/>
              <a:gd name="T1" fmla="*/ 1136650 h 21600"/>
              <a:gd name="T2" fmla="*/ 1554163 w 21600"/>
              <a:gd name="T3" fmla="*/ 1136650 h 21600"/>
              <a:gd name="T4" fmla="*/ 1554163 w 21600"/>
              <a:gd name="T5" fmla="*/ 1136650 h 21600"/>
              <a:gd name="T6" fmla="*/ 1554163 w 21600"/>
              <a:gd name="T7" fmla="*/ 1136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3.500.000</a:t>
            </a:r>
          </a:p>
          <a:p>
            <a:pPr eaLnBrk="1"/>
            <a:r>
              <a:rPr lang="id-ID" sz="48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Angkutan</a:t>
            </a:r>
            <a:br>
              <a:rPr lang="id-ID" sz="48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</a:br>
            <a:r>
              <a:rPr lang="id-ID" sz="48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Umum</a:t>
            </a:r>
            <a:endParaRPr lang="en-US" dirty="0"/>
          </a:p>
        </p:txBody>
      </p:sp>
      <p:sp>
        <p:nvSpPr>
          <p:cNvPr id="8207" name="AutoShape 14"/>
          <p:cNvSpPr>
            <a:spLocks/>
          </p:cNvSpPr>
          <p:nvPr/>
        </p:nvSpPr>
        <p:spPr bwMode="auto">
          <a:xfrm>
            <a:off x="9209038" y="4544688"/>
            <a:ext cx="3827463" cy="3378200"/>
          </a:xfrm>
          <a:custGeom>
            <a:avLst/>
            <a:gdLst>
              <a:gd name="T0" fmla="*/ 1913732 w 21600"/>
              <a:gd name="T1" fmla="*/ 1689100 h 21600"/>
              <a:gd name="T2" fmla="*/ 1913732 w 21600"/>
              <a:gd name="T3" fmla="*/ 1689100 h 21600"/>
              <a:gd name="T4" fmla="*/ 1913732 w 21600"/>
              <a:gd name="T5" fmla="*/ 1689100 h 21600"/>
              <a:gd name="T6" fmla="*/ 1913732 w 21600"/>
              <a:gd name="T7" fmla="*/ 168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8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 juta</a:t>
            </a:r>
            <a:endParaRPr lang="en-US" sz="6600" dirty="0"/>
          </a:p>
        </p:txBody>
      </p:sp>
      <p:sp>
        <p:nvSpPr>
          <p:cNvPr id="8208" name="AutoShape 15"/>
          <p:cNvSpPr>
            <a:spLocks/>
          </p:cNvSpPr>
          <p:nvPr/>
        </p:nvSpPr>
        <p:spPr bwMode="auto">
          <a:xfrm>
            <a:off x="17736175" y="8166372"/>
            <a:ext cx="2636837" cy="1778000"/>
          </a:xfrm>
          <a:custGeom>
            <a:avLst/>
            <a:gdLst>
              <a:gd name="T0" fmla="*/ 1318419 w 21600"/>
              <a:gd name="T1" fmla="*/ 889000 h 21600"/>
              <a:gd name="T2" fmla="*/ 1318419 w 21600"/>
              <a:gd name="T3" fmla="*/ 889000 h 21600"/>
              <a:gd name="T4" fmla="*/ 1318419 w 21600"/>
              <a:gd name="T5" fmla="*/ 889000 h 21600"/>
              <a:gd name="T6" fmla="*/ 1318419 w 21600"/>
              <a:gd name="T7" fmla="*/ 889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5%</a:t>
            </a:r>
          </a:p>
          <a:p>
            <a:pPr eaLnBrk="1"/>
            <a:r>
              <a:rPr lang="id-ID" sz="36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175.000</a:t>
            </a:r>
          </a:p>
          <a:p>
            <a:pPr eaLnBrk="1"/>
            <a:r>
              <a:rPr lang="id-ID" sz="3600" b="1" dirty="0" smtClean="0">
                <a:solidFill>
                  <a:srgbClr val="FFFFFF"/>
                </a:solidFill>
                <a:latin typeface="Aleo" panose="020F0502020204030203" pitchFamily="34" charset="0"/>
                <a:sym typeface="Aleo Regular" charset="0"/>
              </a:rPr>
              <a:t>Transaksi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sp>
        <p:nvSpPr>
          <p:cNvPr id="18" name="AutoShape 10"/>
          <p:cNvSpPr>
            <a:spLocks/>
          </p:cNvSpPr>
          <p:nvPr/>
        </p:nvSpPr>
        <p:spPr bwMode="auto">
          <a:xfrm>
            <a:off x="18600712" y="12564392"/>
            <a:ext cx="572904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000" dirty="0" smtClean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Studi Japtravis 2013</a:t>
            </a:r>
            <a:endParaRPr lang="en-US" sz="5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8197" grpId="0" animBg="1"/>
      <p:bldP spid="21509" grpId="0" animBg="1"/>
      <p:bldP spid="21510" grpId="0" animBg="1"/>
      <p:bldP spid="21511" grpId="0" animBg="1"/>
      <p:bldP spid="8201" grpId="0" animBg="1"/>
      <p:bldP spid="21513" grpId="0" animBg="1"/>
      <p:bldP spid="8203" grpId="0" animBg="1"/>
      <p:bldP spid="21515" grpId="0" animBg="1"/>
      <p:bldP spid="8206" grpId="0"/>
      <p:bldP spid="8207" grpId="0"/>
      <p:bldP spid="82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7"/>
          <p:cNvSpPr>
            <a:spLocks/>
          </p:cNvSpPr>
          <p:nvPr/>
        </p:nvSpPr>
        <p:spPr bwMode="auto">
          <a:xfrm>
            <a:off x="9850827" y="4121696"/>
            <a:ext cx="4586734" cy="4586732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AutoShape 8"/>
          <p:cNvSpPr>
            <a:spLocks/>
          </p:cNvSpPr>
          <p:nvPr/>
        </p:nvSpPr>
        <p:spPr bwMode="auto">
          <a:xfrm>
            <a:off x="11629248" y="5387129"/>
            <a:ext cx="2762930" cy="3262514"/>
          </a:xfrm>
          <a:custGeom>
            <a:avLst/>
            <a:gdLst>
              <a:gd name="T0" fmla="*/ 2739098 w 20511"/>
              <a:gd name="T1" fmla="*/ 3234531 h 21600"/>
              <a:gd name="T2" fmla="*/ 2739098 w 20511"/>
              <a:gd name="T3" fmla="*/ 3234531 h 21600"/>
              <a:gd name="T4" fmla="*/ 2739098 w 20511"/>
              <a:gd name="T5" fmla="*/ 3234531 h 21600"/>
              <a:gd name="T6" fmla="*/ 2739098 w 20511"/>
              <a:gd name="T7" fmla="*/ 323453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" name="AutoShape 9"/>
          <p:cNvSpPr>
            <a:spLocks/>
          </p:cNvSpPr>
          <p:nvPr/>
        </p:nvSpPr>
        <p:spPr bwMode="auto">
          <a:xfrm>
            <a:off x="10528451" y="4799320"/>
            <a:ext cx="3161636" cy="3161634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" name="Picture 2" descr="E:\Design\flat icon\facebook30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343" y="5337211"/>
            <a:ext cx="2155702" cy="21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3"/>
          <p:cNvSpPr>
            <a:spLocks/>
          </p:cNvSpPr>
          <p:nvPr/>
        </p:nvSpPr>
        <p:spPr bwMode="auto">
          <a:xfrm>
            <a:off x="9844417" y="4110223"/>
            <a:ext cx="4655806" cy="465702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8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>
            <a:off x="11626520" y="5392030"/>
            <a:ext cx="2805468" cy="3312996"/>
          </a:xfrm>
          <a:custGeom>
            <a:avLst/>
            <a:gdLst>
              <a:gd name="T0" fmla="*/ 1820774 w 20511"/>
              <a:gd name="T1" fmla="*/ 2150269 h 21600"/>
              <a:gd name="T2" fmla="*/ 1820774 w 20511"/>
              <a:gd name="T3" fmla="*/ 2150269 h 21600"/>
              <a:gd name="T4" fmla="*/ 1820774 w 20511"/>
              <a:gd name="T5" fmla="*/ 2150269 h 21600"/>
              <a:gd name="T6" fmla="*/ 1820774 w 20511"/>
              <a:gd name="T7" fmla="*/ 21502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2E42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AutoShape 5"/>
          <p:cNvSpPr>
            <a:spLocks/>
          </p:cNvSpPr>
          <p:nvPr/>
        </p:nvSpPr>
        <p:spPr bwMode="auto">
          <a:xfrm>
            <a:off x="10543556" y="4810767"/>
            <a:ext cx="3211490" cy="321149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259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7" name="Picture 3" descr="E:\Design\flat icon\abacus8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469" y="5360886"/>
            <a:ext cx="2155701" cy="21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6"/>
          <p:cNvSpPr>
            <a:spLocks/>
          </p:cNvSpPr>
          <p:nvPr/>
        </p:nvSpPr>
        <p:spPr bwMode="auto">
          <a:xfrm>
            <a:off x="9808531" y="4074949"/>
            <a:ext cx="4727576" cy="472757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0" name="AutoShape 10"/>
          <p:cNvSpPr>
            <a:spLocks/>
          </p:cNvSpPr>
          <p:nvPr/>
        </p:nvSpPr>
        <p:spPr bwMode="auto">
          <a:xfrm>
            <a:off x="11676431" y="5344672"/>
            <a:ext cx="2849152" cy="3362882"/>
          </a:xfrm>
          <a:custGeom>
            <a:avLst/>
            <a:gdLst>
              <a:gd name="T0" fmla="*/ 1435030 w 20511"/>
              <a:gd name="T1" fmla="*/ 1693863 h 21600"/>
              <a:gd name="T2" fmla="*/ 1435030 w 20511"/>
              <a:gd name="T3" fmla="*/ 1693863 h 21600"/>
              <a:gd name="T4" fmla="*/ 1435030 w 20511"/>
              <a:gd name="T5" fmla="*/ 1693863 h 21600"/>
              <a:gd name="T6" fmla="*/ 1435030 w 20511"/>
              <a:gd name="T7" fmla="*/ 169386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AutoShape 11"/>
          <p:cNvSpPr>
            <a:spLocks/>
          </p:cNvSpPr>
          <p:nvPr/>
        </p:nvSpPr>
        <p:spPr bwMode="auto">
          <a:xfrm>
            <a:off x="10523831" y="4790249"/>
            <a:ext cx="3258876" cy="3258876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D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" name="Picture 4" descr="E:\Design\flat icon\camera113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593" y="5181961"/>
            <a:ext cx="2475452" cy="247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10"/>
          <p:cNvSpPr>
            <a:spLocks/>
          </p:cNvSpPr>
          <p:nvPr/>
        </p:nvSpPr>
        <p:spPr bwMode="auto">
          <a:xfrm>
            <a:off x="2758952" y="8780373"/>
            <a:ext cx="2592288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800" b="1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Tracker</a:t>
            </a:r>
            <a:endParaRPr lang="en-US" sz="6000" b="1" dirty="0"/>
          </a:p>
        </p:txBody>
      </p:sp>
      <p:sp>
        <p:nvSpPr>
          <p:cNvPr id="16" name="AutoShape 10"/>
          <p:cNvSpPr>
            <a:spLocks/>
          </p:cNvSpPr>
          <p:nvPr/>
        </p:nvSpPr>
        <p:spPr bwMode="auto">
          <a:xfrm>
            <a:off x="9124319" y="8932773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800" b="1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Counter</a:t>
            </a:r>
            <a:endParaRPr lang="en-US" sz="6000" b="1" dirty="0"/>
          </a:p>
        </p:txBody>
      </p:sp>
      <p:sp>
        <p:nvSpPr>
          <p:cNvPr id="17" name="AutoShape 10"/>
          <p:cNvSpPr>
            <a:spLocks/>
          </p:cNvSpPr>
          <p:nvPr/>
        </p:nvSpPr>
        <p:spPr bwMode="auto">
          <a:xfrm>
            <a:off x="18519476" y="8825009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4800" b="1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CCTV Safety</a:t>
            </a:r>
            <a:endParaRPr lang="en-US" sz="6000" b="1" dirty="0"/>
          </a:p>
        </p:txBody>
      </p:sp>
      <p:sp>
        <p:nvSpPr>
          <p:cNvPr id="5" name="Rectangle 4"/>
          <p:cNvSpPr/>
          <p:nvPr/>
        </p:nvSpPr>
        <p:spPr>
          <a:xfrm>
            <a:off x="7648078" y="1138367"/>
            <a:ext cx="9638985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Pengolahan Data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  <p:sp>
        <p:nvSpPr>
          <p:cNvPr id="24" name="AutoShape 10"/>
          <p:cNvSpPr>
            <a:spLocks/>
          </p:cNvSpPr>
          <p:nvPr/>
        </p:nvSpPr>
        <p:spPr bwMode="auto">
          <a:xfrm>
            <a:off x="963948" y="9954344"/>
            <a:ext cx="6182296" cy="3454400"/>
          </a:xfrm>
          <a:custGeom>
            <a:avLst/>
            <a:gdLst>
              <a:gd name="T0" fmla="*/ 3784600 w 21600"/>
              <a:gd name="T1" fmla="*/ 1727200 h 21600"/>
              <a:gd name="T2" fmla="*/ 3784600 w 21600"/>
              <a:gd name="T3" fmla="*/ 1727200 h 21600"/>
              <a:gd name="T4" fmla="*/ 3784600 w 21600"/>
              <a:gd name="T5" fmla="*/ 1727200 h 21600"/>
              <a:gd name="T6" fmla="*/ 3784600 w 21600"/>
              <a:gd name="T7" fmla="*/ 1727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Tidak ada lagi menunggu</a:t>
            </a:r>
          </a:p>
          <a:p>
            <a:pPr marL="571500" indent="-571500" algn="l" eaLnBrk="1">
              <a:buFont typeface="Arial" panose="020B0604020202020204" pitchFamily="34" charset="0"/>
              <a:buChar char="•"/>
            </a:pPr>
            <a:endParaRPr lang="id-ID" sz="3600" dirty="0" smtClean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Optimalisasi </a:t>
            </a: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penertiban ngetem</a:t>
            </a:r>
            <a:r>
              <a:rPr lang="id-ID" sz="3600" dirty="0" smtClean="0">
                <a:solidFill>
                  <a:srgbClr val="00B99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bagi polisi</a:t>
            </a:r>
            <a:endParaRPr lang="en-US" dirty="0"/>
          </a:p>
        </p:txBody>
      </p:sp>
      <p:sp>
        <p:nvSpPr>
          <p:cNvPr id="25" name="AutoShape 10"/>
          <p:cNvSpPr>
            <a:spLocks/>
          </p:cNvSpPr>
          <p:nvPr/>
        </p:nvSpPr>
        <p:spPr bwMode="auto">
          <a:xfrm>
            <a:off x="8983367" y="10202773"/>
            <a:ext cx="6182296" cy="3454400"/>
          </a:xfrm>
          <a:custGeom>
            <a:avLst/>
            <a:gdLst>
              <a:gd name="T0" fmla="*/ 3784600 w 21600"/>
              <a:gd name="T1" fmla="*/ 1727200 h 21600"/>
              <a:gd name="T2" fmla="*/ 3784600 w 21600"/>
              <a:gd name="T3" fmla="*/ 1727200 h 21600"/>
              <a:gd name="T4" fmla="*/ 3784600 w 21600"/>
              <a:gd name="T5" fmla="*/ 1727200 h 21600"/>
              <a:gd name="T6" fmla="*/ 3784600 w 21600"/>
              <a:gd name="T7" fmla="*/ 1727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Mengoptimalkan persebaran angkutan </a:t>
            </a: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di waktu-waktu peak</a:t>
            </a:r>
            <a:endParaRPr lang="id-ID" sz="3600" dirty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Mengetahui </a:t>
            </a: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kepadatan </a:t>
            </a: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jumlah  orang di angkutan umum</a:t>
            </a:r>
          </a:p>
        </p:txBody>
      </p:sp>
      <p:sp>
        <p:nvSpPr>
          <p:cNvPr id="26" name="AutoShape 10"/>
          <p:cNvSpPr>
            <a:spLocks/>
          </p:cNvSpPr>
          <p:nvPr/>
        </p:nvSpPr>
        <p:spPr bwMode="auto">
          <a:xfrm>
            <a:off x="17304568" y="9954344"/>
            <a:ext cx="6182296" cy="3454400"/>
          </a:xfrm>
          <a:custGeom>
            <a:avLst/>
            <a:gdLst>
              <a:gd name="T0" fmla="*/ 3784600 w 21600"/>
              <a:gd name="T1" fmla="*/ 1727200 h 21600"/>
              <a:gd name="T2" fmla="*/ 3784600 w 21600"/>
              <a:gd name="T3" fmla="*/ 1727200 h 21600"/>
              <a:gd name="T4" fmla="*/ 3784600 w 21600"/>
              <a:gd name="T5" fmla="*/ 1727200 h 21600"/>
              <a:gd name="T6" fmla="*/ 3784600 w 21600"/>
              <a:gd name="T7" fmla="*/ 1727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Membantu polisi </a:t>
            </a: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mengawasi keamanan</a:t>
            </a:r>
          </a:p>
          <a:p>
            <a:pPr marL="571500" indent="-571500" algn="l" eaLnBrk="1">
              <a:buFont typeface="Arial" panose="020B0604020202020204" pitchFamily="34" charset="0"/>
              <a:buChar char="•"/>
            </a:pPr>
            <a:r>
              <a:rPr lang="id-ID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Mendukung pemerintah untuk </a:t>
            </a:r>
            <a:r>
              <a:rPr lang="id-ID" sz="3600" b="1" dirty="0" smtClean="0">
                <a:solidFill>
                  <a:srgbClr val="008069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menciptakan transportasi umum yang aman</a:t>
            </a:r>
          </a:p>
        </p:txBody>
      </p:sp>
    </p:spTree>
    <p:extLst>
      <p:ext uri="{BB962C8B-B14F-4D97-AF65-F5344CB8AC3E}">
        <p14:creationId xmlns:p14="http://schemas.microsoft.com/office/powerpoint/2010/main" val="17039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088E-6 2.03704E-6 L -0.09373 0.0559 C -0.11333 0.0684 -0.14271 0.07558 -0.17352 0.07558 C -0.20856 0.07558 -0.2365 0.0684 -0.25604 0.0559 L -0.3497 2.03704E-6 " pathEditMode="relative" rAng="0" ptsTypes="FffFF">
                                      <p:cBhvr>
                                        <p:cTn id="24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2" y="3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489E-6 5.55556E-7 L -0.0938 0.0559 C -0.1134 0.0684 -0.14271 0.07558 -0.17352 0.07558 C -0.20856 0.07558 -0.2365 0.0684 -0.25611 0.0559 L -0.34971 5.55556E-7 " pathEditMode="relative" rAng="0" ptsTypes="FffFF">
                                      <p:cBhvr>
                                        <p:cTn id="2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8" y="377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558E-6 -1.66667E-6 L -0.09373 0.0559 C -0.11334 0.0684 -0.14271 0.07558 -0.17352 0.07558 C -0.20856 0.07558 -0.23651 0.0684 -0.25605 0.0559 L -0.34971 -1.66667E-6 " pathEditMode="relative" rAng="0" ptsTypes="FffFF">
                                      <p:cBhvr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2" y="37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088E-6 2.03704E-6 L -0.09373 0.0559 C -0.11333 0.0684 -0.14271 0.07558 -0.17352 0.07558 C -0.20856 0.07558 -0.2365 0.0684 -0.25604 0.0559 L -0.3497 2.03704E-6 " pathEditMode="relative" rAng="0" ptsTypes="FffFF">
                                      <p:cBhvr>
                                        <p:cTn id="3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2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3773E-6 2.59259E-6 L 0.08734 0.0522 C 0.10564 0.06389 0.133 0.0706 0.16172 0.0706 C 0.19429 0.0706 0.22047 0.06389 0.23871 0.0522 L 0.32612 2.59259E-6 " pathEditMode="relative" rAng="0" ptsTypes="FffFF">
                                      <p:cBhvr>
                                        <p:cTn id="7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3" y="353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3071E-6 -1.48148E-6 L 0.08735 0.0522 C 0.10565 0.06389 0.13301 0.0706 0.16173 0.0706 C 0.1943 0.0706 0.22048 0.06389 0.23872 0.0522 L 0.32613 -1.48148E-6 " pathEditMode="relative" rAng="0" ptsTypes="FffFF">
                                      <p:cBhvr>
                                        <p:cTn id="8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3" y="353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7776E-7 -2.77778E-6 L 0.08734 0.0522 C 0.10565 0.06389 0.133 0.0706 0.16173 0.0706 C 0.19429 0.0706 0.22048 0.06389 0.23872 0.0522 L 0.32612 -2.77778E-6 " pathEditMode="relative" rAng="0" ptsTypes="FffFF">
                                      <p:cBhvr>
                                        <p:cTn id="8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3" y="353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2842E-6 1.48148E-6 L 0.08735 0.0522 C 0.10565 0.06389 0.133 0.0706 0.16173 0.0706 C 0.1943 0.0706 0.22048 0.06389 0.23872 0.0522 L 0.32613 1.48148E-6 " pathEditMode="relative" rAng="0" ptsTypes="FffFF">
                                      <p:cBhvr>
                                        <p:cTn id="8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3" y="35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9" grpId="0" animBg="1"/>
      <p:bldP spid="10" grpId="0" animBg="1"/>
      <p:bldP spid="11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15" grpId="0"/>
      <p:bldP spid="16" grpId="0"/>
      <p:bldP spid="17" grpId="0"/>
      <p:bldP spid="5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0"/>
          <p:cNvSpPr>
            <a:spLocks/>
          </p:cNvSpPr>
          <p:nvPr/>
        </p:nvSpPr>
        <p:spPr bwMode="auto">
          <a:xfrm>
            <a:off x="598712" y="4460396"/>
            <a:ext cx="23258584" cy="36004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166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Agen Informasi Berjalan</a:t>
            </a:r>
            <a:endParaRPr lang="en-US" sz="166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46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96" y="2393504"/>
            <a:ext cx="8928992" cy="8928992"/>
          </a:xfrm>
          <a:prstGeom prst="rect">
            <a:avLst/>
          </a:prstGeom>
        </p:spPr>
      </p:pic>
      <p:sp>
        <p:nvSpPr>
          <p:cNvPr id="4" name="AutoShape 10"/>
          <p:cNvSpPr>
            <a:spLocks/>
          </p:cNvSpPr>
          <p:nvPr/>
        </p:nvSpPr>
        <p:spPr bwMode="auto">
          <a:xfrm>
            <a:off x="9158436" y="9900096"/>
            <a:ext cx="605790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4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www.transpeek.com</a:t>
            </a:r>
            <a:endParaRPr lang="en-US" dirty="0"/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>
            <a:off x="9023648" y="11844312"/>
            <a:ext cx="6129908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3600" dirty="0" smtClean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cp: Fatia - 087887813822</a:t>
            </a: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91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117" name="AutoShape 2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9200" b="1" dirty="0">
                <a:solidFill>
                  <a:srgbClr val="4D4D4D"/>
                </a:solidFill>
                <a:latin typeface="Aleo"/>
                <a:ea typeface="Aleo Regular" charset="0"/>
                <a:cs typeface="Aleo"/>
                <a:sym typeface="Aleo Regular" charset="0"/>
              </a:rPr>
              <a:t>Our </a:t>
            </a:r>
            <a:r>
              <a:rPr lang="en-US" sz="9200" b="1" dirty="0" smtClean="0">
                <a:solidFill>
                  <a:srgbClr val="4D4D4D"/>
                </a:solidFill>
                <a:latin typeface="Aleo"/>
                <a:ea typeface="Aleo Regular" charset="0"/>
                <a:cs typeface="Aleo"/>
                <a:sym typeface="Aleo Regular" charset="0"/>
              </a:rPr>
              <a:t>team</a:t>
            </a:r>
            <a:endParaRPr lang="en-US" dirty="0">
              <a:latin typeface="Aleo"/>
              <a:cs typeface="Ale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688213" y="4121696"/>
            <a:ext cx="4313099" cy="6597004"/>
            <a:chOff x="19688213" y="4121696"/>
            <a:chExt cx="4313099" cy="6597004"/>
          </a:xfrm>
        </p:grpSpPr>
        <p:sp>
          <p:nvSpPr>
            <p:cNvPr id="17410" name="AutoShape 2"/>
            <p:cNvSpPr>
              <a:spLocks/>
            </p:cNvSpPr>
            <p:nvPr/>
          </p:nvSpPr>
          <p:spPr bwMode="auto">
            <a:xfrm>
              <a:off x="19825148" y="4565847"/>
              <a:ext cx="3927836" cy="392783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4100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688213" y="4611256"/>
              <a:ext cx="3859723" cy="3859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09" name="AutoShape 12"/>
            <p:cNvSpPr>
              <a:spLocks/>
            </p:cNvSpPr>
            <p:nvPr/>
          </p:nvSpPr>
          <p:spPr bwMode="auto">
            <a:xfrm>
              <a:off x="20074895" y="9447262"/>
              <a:ext cx="3416990" cy="681128"/>
            </a:xfrm>
            <a:custGeom>
              <a:avLst/>
              <a:gdLst>
                <a:gd name="T0" fmla="*/ 1911350 w 21600"/>
                <a:gd name="T1" fmla="*/ 381000 h 21600"/>
                <a:gd name="T2" fmla="*/ 1911350 w 21600"/>
                <a:gd name="T3" fmla="*/ 381000 h 21600"/>
                <a:gd name="T4" fmla="*/ 1911350 w 21600"/>
                <a:gd name="T5" fmla="*/ 381000 h 21600"/>
                <a:gd name="T6" fmla="*/ 1911350 w 21600"/>
                <a:gd name="T7" fmla="*/ 3810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4000" b="1" dirty="0" smtClean="0">
                  <a:solidFill>
                    <a:srgbClr val="4D4D4D"/>
                  </a:solidFill>
                  <a:latin typeface="Aleo" panose="020F0502020204030203" pitchFamily="34" charset="0"/>
                  <a:sym typeface="Aleo Regular" charset="0"/>
                </a:rPr>
                <a:t>Putu Wira</a:t>
              </a:r>
              <a:endParaRPr lang="en-US" sz="5400" dirty="0"/>
            </a:p>
          </p:txBody>
        </p:sp>
        <p:sp>
          <p:nvSpPr>
            <p:cNvPr id="4110" name="AutoShape 13"/>
            <p:cNvSpPr>
              <a:spLocks/>
            </p:cNvSpPr>
            <p:nvPr/>
          </p:nvSpPr>
          <p:spPr bwMode="auto">
            <a:xfrm>
              <a:off x="20177064" y="10128389"/>
              <a:ext cx="3201300" cy="590311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endParaRPr lang="id-ID" sz="32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endParaRPr>
            </a:p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Lead Programmer</a:t>
              </a:r>
              <a:endParaRPr lang="en-US" sz="5400" dirty="0"/>
            </a:p>
          </p:txBody>
        </p:sp>
        <p:sp>
          <p:nvSpPr>
            <p:cNvPr id="17425" name="AutoShape 17"/>
            <p:cNvSpPr>
              <a:spLocks/>
            </p:cNvSpPr>
            <p:nvPr/>
          </p:nvSpPr>
          <p:spPr bwMode="auto">
            <a:xfrm>
              <a:off x="22502831" y="4121696"/>
              <a:ext cx="1498481" cy="149989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115" name="AutoShape 18"/>
            <p:cNvSpPr>
              <a:spLocks/>
            </p:cNvSpPr>
            <p:nvPr/>
          </p:nvSpPr>
          <p:spPr bwMode="auto">
            <a:xfrm>
              <a:off x="23094560" y="4520439"/>
              <a:ext cx="902494" cy="1065681"/>
            </a:xfrm>
            <a:custGeom>
              <a:avLst/>
              <a:gdLst>
                <a:gd name="T0" fmla="*/ 504800 w 20511"/>
                <a:gd name="T1" fmla="*/ 596107 h 21600"/>
                <a:gd name="T2" fmla="*/ 504800 w 20511"/>
                <a:gd name="T3" fmla="*/ 596107 h 21600"/>
                <a:gd name="T4" fmla="*/ 504800 w 20511"/>
                <a:gd name="T5" fmla="*/ 596107 h 21600"/>
                <a:gd name="T6" fmla="*/ 504800 w 20511"/>
                <a:gd name="T7" fmla="*/ 5961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>
              <a:off x="22729874" y="4348739"/>
              <a:ext cx="1034462" cy="103446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>
              <a:off x="22890222" y="4486383"/>
              <a:ext cx="747822" cy="6413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788665" y="4121696"/>
            <a:ext cx="4388112" cy="6685857"/>
            <a:chOff x="14788665" y="4121696"/>
            <a:chExt cx="4388112" cy="6685857"/>
          </a:xfrm>
        </p:grpSpPr>
        <p:sp>
          <p:nvSpPr>
            <p:cNvPr id="51" name="AutoShape 2"/>
            <p:cNvSpPr>
              <a:spLocks/>
            </p:cNvSpPr>
            <p:nvPr/>
          </p:nvSpPr>
          <p:spPr bwMode="auto">
            <a:xfrm>
              <a:off x="15000613" y="4565847"/>
              <a:ext cx="3927836" cy="392783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52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863678" y="4611256"/>
              <a:ext cx="3859723" cy="3859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3" name="AutoShape 12"/>
            <p:cNvSpPr>
              <a:spLocks/>
            </p:cNvSpPr>
            <p:nvPr/>
          </p:nvSpPr>
          <p:spPr bwMode="auto">
            <a:xfrm>
              <a:off x="15250360" y="9447262"/>
              <a:ext cx="3416990" cy="681128"/>
            </a:xfrm>
            <a:custGeom>
              <a:avLst/>
              <a:gdLst>
                <a:gd name="T0" fmla="*/ 1911350 w 21600"/>
                <a:gd name="T1" fmla="*/ 381000 h 21600"/>
                <a:gd name="T2" fmla="*/ 1911350 w 21600"/>
                <a:gd name="T3" fmla="*/ 381000 h 21600"/>
                <a:gd name="T4" fmla="*/ 1911350 w 21600"/>
                <a:gd name="T5" fmla="*/ 381000 h 21600"/>
                <a:gd name="T6" fmla="*/ 1911350 w 21600"/>
                <a:gd name="T7" fmla="*/ 3810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4000" b="1" dirty="0" smtClean="0">
                  <a:solidFill>
                    <a:srgbClr val="4D4D4D"/>
                  </a:solidFill>
                  <a:latin typeface="Aleo" panose="020F0502020204030203" pitchFamily="34" charset="0"/>
                  <a:sym typeface="Aleo Regular" charset="0"/>
                </a:rPr>
                <a:t>Irene Yulinda</a:t>
              </a:r>
              <a:endParaRPr lang="en-US" sz="5400" dirty="0"/>
            </a:p>
          </p:txBody>
        </p:sp>
        <p:sp>
          <p:nvSpPr>
            <p:cNvPr id="54" name="AutoShape 13"/>
            <p:cNvSpPr>
              <a:spLocks/>
            </p:cNvSpPr>
            <p:nvPr/>
          </p:nvSpPr>
          <p:spPr bwMode="auto">
            <a:xfrm>
              <a:off x="14788665" y="10039537"/>
              <a:ext cx="4329028" cy="768016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Hardware Designer</a:t>
              </a:r>
            </a:p>
          </p:txBody>
        </p:sp>
        <p:sp>
          <p:nvSpPr>
            <p:cNvPr id="55" name="AutoShape 17"/>
            <p:cNvSpPr>
              <a:spLocks/>
            </p:cNvSpPr>
            <p:nvPr/>
          </p:nvSpPr>
          <p:spPr bwMode="auto">
            <a:xfrm>
              <a:off x="17678296" y="4121696"/>
              <a:ext cx="1498481" cy="149989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6" name="AutoShape 18"/>
            <p:cNvSpPr>
              <a:spLocks/>
            </p:cNvSpPr>
            <p:nvPr/>
          </p:nvSpPr>
          <p:spPr bwMode="auto">
            <a:xfrm>
              <a:off x="18270025" y="4520439"/>
              <a:ext cx="902494" cy="1065681"/>
            </a:xfrm>
            <a:custGeom>
              <a:avLst/>
              <a:gdLst>
                <a:gd name="T0" fmla="*/ 504800 w 20511"/>
                <a:gd name="T1" fmla="*/ 596107 h 21600"/>
                <a:gd name="T2" fmla="*/ 504800 w 20511"/>
                <a:gd name="T3" fmla="*/ 596107 h 21600"/>
                <a:gd name="T4" fmla="*/ 504800 w 20511"/>
                <a:gd name="T5" fmla="*/ 596107 h 21600"/>
                <a:gd name="T6" fmla="*/ 504800 w 20511"/>
                <a:gd name="T7" fmla="*/ 5961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7" name="AutoShape 19"/>
            <p:cNvSpPr>
              <a:spLocks/>
            </p:cNvSpPr>
            <p:nvPr/>
          </p:nvSpPr>
          <p:spPr bwMode="auto">
            <a:xfrm>
              <a:off x="17905339" y="4348739"/>
              <a:ext cx="1034462" cy="103446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8" name="AutoShape 22"/>
            <p:cNvSpPr>
              <a:spLocks/>
            </p:cNvSpPr>
            <p:nvPr/>
          </p:nvSpPr>
          <p:spPr bwMode="auto">
            <a:xfrm>
              <a:off x="18065687" y="4486383"/>
              <a:ext cx="747822" cy="6413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067673" y="4121695"/>
            <a:ext cx="4313813" cy="6597006"/>
            <a:chOff x="10067673" y="4121695"/>
            <a:chExt cx="4313813" cy="6597006"/>
          </a:xfrm>
        </p:grpSpPr>
        <p:sp>
          <p:nvSpPr>
            <p:cNvPr id="60" name="AutoShape 2"/>
            <p:cNvSpPr>
              <a:spLocks/>
            </p:cNvSpPr>
            <p:nvPr/>
          </p:nvSpPr>
          <p:spPr bwMode="auto">
            <a:xfrm>
              <a:off x="10205317" y="4565847"/>
              <a:ext cx="3927836" cy="392783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61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09390" y="4611256"/>
              <a:ext cx="3577708" cy="3859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2" name="AutoShape 12"/>
            <p:cNvSpPr>
              <a:spLocks/>
            </p:cNvSpPr>
            <p:nvPr/>
          </p:nvSpPr>
          <p:spPr bwMode="auto">
            <a:xfrm>
              <a:off x="10067673" y="9447262"/>
              <a:ext cx="4309549" cy="681128"/>
            </a:xfrm>
            <a:custGeom>
              <a:avLst/>
              <a:gdLst>
                <a:gd name="T0" fmla="*/ 1911350 w 21600"/>
                <a:gd name="T1" fmla="*/ 381000 h 21600"/>
                <a:gd name="T2" fmla="*/ 1911350 w 21600"/>
                <a:gd name="T3" fmla="*/ 381000 h 21600"/>
                <a:gd name="T4" fmla="*/ 1911350 w 21600"/>
                <a:gd name="T5" fmla="*/ 381000 h 21600"/>
                <a:gd name="T6" fmla="*/ 1911350 w 21600"/>
                <a:gd name="T7" fmla="*/ 3810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40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Fatia Kusuma D.</a:t>
              </a:r>
              <a:endParaRPr lang="en-US" sz="5400" dirty="0"/>
            </a:p>
          </p:txBody>
        </p:sp>
        <p:sp>
          <p:nvSpPr>
            <p:cNvPr id="63" name="AutoShape 13"/>
            <p:cNvSpPr>
              <a:spLocks/>
            </p:cNvSpPr>
            <p:nvPr/>
          </p:nvSpPr>
          <p:spPr bwMode="auto">
            <a:xfrm>
              <a:off x="10557235" y="10128390"/>
              <a:ext cx="3201301" cy="590311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Project Manager</a:t>
              </a:r>
              <a:endParaRPr lang="en-US" sz="5400" dirty="0"/>
            </a:p>
          </p:txBody>
        </p:sp>
        <p:sp>
          <p:nvSpPr>
            <p:cNvPr id="64" name="AutoShape 17"/>
            <p:cNvSpPr>
              <a:spLocks/>
            </p:cNvSpPr>
            <p:nvPr/>
          </p:nvSpPr>
          <p:spPr bwMode="auto">
            <a:xfrm>
              <a:off x="12883005" y="4121695"/>
              <a:ext cx="1498481" cy="149989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5" name="AutoShape 18"/>
            <p:cNvSpPr>
              <a:spLocks/>
            </p:cNvSpPr>
            <p:nvPr/>
          </p:nvSpPr>
          <p:spPr bwMode="auto">
            <a:xfrm>
              <a:off x="13474736" y="4520439"/>
              <a:ext cx="902494" cy="1065681"/>
            </a:xfrm>
            <a:custGeom>
              <a:avLst/>
              <a:gdLst>
                <a:gd name="T0" fmla="*/ 504800 w 20511"/>
                <a:gd name="T1" fmla="*/ 596107 h 21600"/>
                <a:gd name="T2" fmla="*/ 504800 w 20511"/>
                <a:gd name="T3" fmla="*/ 596107 h 21600"/>
                <a:gd name="T4" fmla="*/ 504800 w 20511"/>
                <a:gd name="T5" fmla="*/ 596107 h 21600"/>
                <a:gd name="T6" fmla="*/ 504800 w 20511"/>
                <a:gd name="T7" fmla="*/ 5961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6" name="AutoShape 19"/>
            <p:cNvSpPr>
              <a:spLocks/>
            </p:cNvSpPr>
            <p:nvPr/>
          </p:nvSpPr>
          <p:spPr bwMode="auto">
            <a:xfrm>
              <a:off x="13110043" y="4348739"/>
              <a:ext cx="1034462" cy="103446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67" name="AutoShape 22"/>
            <p:cNvSpPr>
              <a:spLocks/>
            </p:cNvSpPr>
            <p:nvPr/>
          </p:nvSpPr>
          <p:spPr bwMode="auto">
            <a:xfrm>
              <a:off x="13270397" y="4486382"/>
              <a:ext cx="747822" cy="6413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71" name="AutoShape 12"/>
          <p:cNvSpPr>
            <a:spLocks/>
          </p:cNvSpPr>
          <p:nvPr/>
        </p:nvSpPr>
        <p:spPr bwMode="auto">
          <a:xfrm>
            <a:off x="5233464" y="9447262"/>
            <a:ext cx="4427329" cy="681128"/>
          </a:xfrm>
          <a:custGeom>
            <a:avLst/>
            <a:gdLst>
              <a:gd name="T0" fmla="*/ 1911350 w 21600"/>
              <a:gd name="T1" fmla="*/ 381000 h 21600"/>
              <a:gd name="T2" fmla="*/ 1911350 w 21600"/>
              <a:gd name="T3" fmla="*/ 381000 h 21600"/>
              <a:gd name="T4" fmla="*/ 1911350 w 21600"/>
              <a:gd name="T5" fmla="*/ 381000 h 21600"/>
              <a:gd name="T6" fmla="*/ 191135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40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M. Firza Pratama</a:t>
            </a:r>
            <a:endParaRPr lang="en-US" sz="5400" dirty="0"/>
          </a:p>
        </p:txBody>
      </p:sp>
      <p:sp>
        <p:nvSpPr>
          <p:cNvPr id="73" name="AutoShape 17"/>
          <p:cNvSpPr>
            <a:spLocks/>
          </p:cNvSpPr>
          <p:nvPr/>
        </p:nvSpPr>
        <p:spPr bwMode="auto">
          <a:xfrm>
            <a:off x="8166574" y="4121695"/>
            <a:ext cx="1498481" cy="1499899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endParaRPr lang="en-US" sz="4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4" name="AutoShape 18"/>
          <p:cNvSpPr>
            <a:spLocks/>
          </p:cNvSpPr>
          <p:nvPr/>
        </p:nvSpPr>
        <p:spPr bwMode="auto">
          <a:xfrm>
            <a:off x="8758305" y="4520439"/>
            <a:ext cx="902494" cy="1065681"/>
          </a:xfrm>
          <a:custGeom>
            <a:avLst/>
            <a:gdLst>
              <a:gd name="T0" fmla="*/ 504800 w 20511"/>
              <a:gd name="T1" fmla="*/ 596107 h 21600"/>
              <a:gd name="T2" fmla="*/ 504800 w 20511"/>
              <a:gd name="T3" fmla="*/ 596107 h 21600"/>
              <a:gd name="T4" fmla="*/ 504800 w 20511"/>
              <a:gd name="T5" fmla="*/ 596107 h 21600"/>
              <a:gd name="T6" fmla="*/ 504800 w 20511"/>
              <a:gd name="T7" fmla="*/ 5961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463801" y="4348739"/>
            <a:ext cx="3964273" cy="6369962"/>
            <a:chOff x="5463801" y="4348739"/>
            <a:chExt cx="3964273" cy="6369962"/>
          </a:xfrm>
        </p:grpSpPr>
        <p:sp>
          <p:nvSpPr>
            <p:cNvPr id="69" name="AutoShape 2"/>
            <p:cNvSpPr>
              <a:spLocks/>
            </p:cNvSpPr>
            <p:nvPr/>
          </p:nvSpPr>
          <p:spPr bwMode="auto">
            <a:xfrm>
              <a:off x="5488885" y="4565847"/>
              <a:ext cx="3927836" cy="392783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70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63801" y="4611256"/>
              <a:ext cx="3636022" cy="3859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" name="AutoShape 13"/>
            <p:cNvSpPr>
              <a:spLocks/>
            </p:cNvSpPr>
            <p:nvPr/>
          </p:nvSpPr>
          <p:spPr bwMode="auto">
            <a:xfrm>
              <a:off x="5840804" y="10128390"/>
              <a:ext cx="3201301" cy="590311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Programmer</a:t>
              </a:r>
            </a:p>
          </p:txBody>
        </p:sp>
        <p:sp>
          <p:nvSpPr>
            <p:cNvPr id="75" name="AutoShape 19"/>
            <p:cNvSpPr>
              <a:spLocks/>
            </p:cNvSpPr>
            <p:nvPr/>
          </p:nvSpPr>
          <p:spPr bwMode="auto">
            <a:xfrm>
              <a:off x="8393612" y="4348739"/>
              <a:ext cx="1034462" cy="103446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6" name="AutoShape 22"/>
            <p:cNvSpPr>
              <a:spLocks/>
            </p:cNvSpPr>
            <p:nvPr/>
          </p:nvSpPr>
          <p:spPr bwMode="auto">
            <a:xfrm>
              <a:off x="8553965" y="4486382"/>
              <a:ext cx="747822" cy="6413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0681" y="4121696"/>
            <a:ext cx="4656982" cy="6597004"/>
            <a:chOff x="310681" y="4121696"/>
            <a:chExt cx="4656982" cy="6597004"/>
          </a:xfrm>
        </p:grpSpPr>
        <p:sp>
          <p:nvSpPr>
            <p:cNvPr id="78" name="AutoShape 2"/>
            <p:cNvSpPr>
              <a:spLocks/>
            </p:cNvSpPr>
            <p:nvPr/>
          </p:nvSpPr>
          <p:spPr bwMode="auto">
            <a:xfrm>
              <a:off x="664349" y="4565847"/>
              <a:ext cx="3927836" cy="3927836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79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3569" y="4611256"/>
              <a:ext cx="3687413" cy="3859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0" name="AutoShape 12"/>
            <p:cNvSpPr>
              <a:spLocks/>
            </p:cNvSpPr>
            <p:nvPr/>
          </p:nvSpPr>
          <p:spPr bwMode="auto">
            <a:xfrm>
              <a:off x="310681" y="9447262"/>
              <a:ext cx="4656982" cy="681128"/>
            </a:xfrm>
            <a:custGeom>
              <a:avLst/>
              <a:gdLst>
                <a:gd name="T0" fmla="*/ 1911350 w 21600"/>
                <a:gd name="T1" fmla="*/ 381000 h 21600"/>
                <a:gd name="T2" fmla="*/ 1911350 w 21600"/>
                <a:gd name="T3" fmla="*/ 381000 h 21600"/>
                <a:gd name="T4" fmla="*/ 1911350 w 21600"/>
                <a:gd name="T5" fmla="*/ 381000 h 21600"/>
                <a:gd name="T6" fmla="*/ 1911350 w 21600"/>
                <a:gd name="T7" fmla="*/ 3810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40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Ilham Kurniawan</a:t>
              </a:r>
              <a:endParaRPr lang="en-US" sz="5400" dirty="0"/>
            </a:p>
          </p:txBody>
        </p:sp>
        <p:sp>
          <p:nvSpPr>
            <p:cNvPr id="81" name="AutoShape 13"/>
            <p:cNvSpPr>
              <a:spLocks/>
            </p:cNvSpPr>
            <p:nvPr/>
          </p:nvSpPr>
          <p:spPr bwMode="auto">
            <a:xfrm>
              <a:off x="1016265" y="10128389"/>
              <a:ext cx="3201300" cy="590311"/>
            </a:xfrm>
            <a:custGeom>
              <a:avLst/>
              <a:gdLst>
                <a:gd name="T0" fmla="*/ 1790700 w 21600"/>
                <a:gd name="T1" fmla="*/ 330200 h 21600"/>
                <a:gd name="T2" fmla="*/ 1790700 w 21600"/>
                <a:gd name="T3" fmla="*/ 330200 h 21600"/>
                <a:gd name="T4" fmla="*/ 1790700 w 21600"/>
                <a:gd name="T5" fmla="*/ 330200 h 21600"/>
                <a:gd name="T6" fmla="*/ 1790700 w 21600"/>
                <a:gd name="T7" fmla="*/ 33020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25146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9718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34290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886200" indent="-2286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eaLnBrk="1"/>
              <a:r>
                <a:rPr lang="id-ID" sz="32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Visual Designer</a:t>
              </a:r>
            </a:p>
          </p:txBody>
        </p:sp>
        <p:sp>
          <p:nvSpPr>
            <p:cNvPr id="82" name="AutoShape 17"/>
            <p:cNvSpPr>
              <a:spLocks/>
            </p:cNvSpPr>
            <p:nvPr/>
          </p:nvSpPr>
          <p:spPr bwMode="auto">
            <a:xfrm>
              <a:off x="3342032" y="4121696"/>
              <a:ext cx="1498481" cy="1499899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3" name="AutoShape 18"/>
            <p:cNvSpPr>
              <a:spLocks/>
            </p:cNvSpPr>
            <p:nvPr/>
          </p:nvSpPr>
          <p:spPr bwMode="auto">
            <a:xfrm>
              <a:off x="3933761" y="4520439"/>
              <a:ext cx="902494" cy="1065681"/>
            </a:xfrm>
            <a:custGeom>
              <a:avLst/>
              <a:gdLst>
                <a:gd name="T0" fmla="*/ 504800 w 20511"/>
                <a:gd name="T1" fmla="*/ 596107 h 21600"/>
                <a:gd name="T2" fmla="*/ 504800 w 20511"/>
                <a:gd name="T3" fmla="*/ 596107 h 21600"/>
                <a:gd name="T4" fmla="*/ 504800 w 20511"/>
                <a:gd name="T5" fmla="*/ 596107 h 21600"/>
                <a:gd name="T6" fmla="*/ 504800 w 20511"/>
                <a:gd name="T7" fmla="*/ 59610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84" name="AutoShape 19"/>
            <p:cNvSpPr>
              <a:spLocks/>
            </p:cNvSpPr>
            <p:nvPr/>
          </p:nvSpPr>
          <p:spPr bwMode="auto">
            <a:xfrm>
              <a:off x="3569075" y="4348739"/>
              <a:ext cx="1034462" cy="1034462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85" name="AutoShape 22"/>
            <p:cNvSpPr>
              <a:spLocks/>
            </p:cNvSpPr>
            <p:nvPr/>
          </p:nvSpPr>
          <p:spPr bwMode="auto">
            <a:xfrm>
              <a:off x="3729423" y="4486383"/>
              <a:ext cx="747822" cy="6413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eaLnBrk="1">
                <a:defRPr/>
              </a:pPr>
              <a:endParaRPr lang="en-US" sz="300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9" name="AutoShape 10"/>
          <p:cNvSpPr>
            <a:spLocks/>
          </p:cNvSpPr>
          <p:nvPr/>
        </p:nvSpPr>
        <p:spPr bwMode="auto">
          <a:xfrm>
            <a:off x="2758952" y="3209181"/>
            <a:ext cx="19885470" cy="72008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 devel­oped coun­try is not a place where the poor have cars. It’s where the </a:t>
            </a:r>
            <a:r>
              <a:rPr lang="en-US" sz="9200" b="1" dirty="0">
                <a:solidFill>
                  <a:srgbClr val="00B99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rich use pub­lic trans­port</a:t>
            </a:r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/>
            </a:r>
            <a:b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</a:br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– para­phrased from Enrique </a:t>
            </a:r>
            <a:r>
              <a:rPr lang="en-US" sz="5400" dirty="0" err="1">
                <a:solidFill>
                  <a:schemeClr val="bg1">
                    <a:lumMod val="50000"/>
                  </a:schemeClr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Penalosa</a:t>
            </a:r>
            <a:r>
              <a:rPr lang="en-US" sz="5400" dirty="0">
                <a:solidFill>
                  <a:schemeClr val="bg1">
                    <a:lumMod val="50000"/>
                  </a:schemeClr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, for­mer Mayor of Bogotá, Colombia</a:t>
            </a:r>
          </a:p>
          <a:p>
            <a:pPr algn="l" eaLnBrk="1"/>
            <a:endParaRPr lang="en-US" sz="92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843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9" name="AutoShape 10"/>
          <p:cNvSpPr>
            <a:spLocks/>
          </p:cNvSpPr>
          <p:nvPr/>
        </p:nvSpPr>
        <p:spPr bwMode="auto">
          <a:xfrm>
            <a:off x="2182888" y="4481736"/>
            <a:ext cx="23258584" cy="36004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287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11.362.396</a:t>
            </a:r>
            <a:r>
              <a:rPr lang="en-US" sz="115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unit</a:t>
            </a:r>
            <a:r>
              <a:rPr lang="en-US" sz="287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</a:p>
        </p:txBody>
      </p:sp>
      <p:sp>
        <p:nvSpPr>
          <p:cNvPr id="4" name="AutoShape 10"/>
          <p:cNvSpPr>
            <a:spLocks/>
          </p:cNvSpPr>
          <p:nvPr/>
        </p:nvSpPr>
        <p:spPr bwMode="auto">
          <a:xfrm>
            <a:off x="18600712" y="12564392"/>
            <a:ext cx="572904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000" dirty="0" smtClean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Polda Metro Jaya 2011</a:t>
            </a:r>
            <a:endParaRPr lang="en-US" sz="5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116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9" name="AutoShape 10"/>
          <p:cNvSpPr>
            <a:spLocks/>
          </p:cNvSpPr>
          <p:nvPr/>
        </p:nvSpPr>
        <p:spPr bwMode="auto">
          <a:xfrm>
            <a:off x="814736" y="1889448"/>
            <a:ext cx="23258584" cy="8064896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98%</a:t>
            </a:r>
          </a:p>
          <a:p>
            <a:pPr eaLnBrk="1"/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Kendaraan</a:t>
            </a:r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pribadi</a:t>
            </a:r>
            <a:endParaRPr lang="en-US" sz="96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  <a:p>
            <a:pPr eaLnBrk="1"/>
            <a:endParaRPr lang="en-US" sz="96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  <a:p>
            <a:pPr eaLnBrk="1"/>
            <a:r>
              <a:rPr lang="en-US" sz="28700" b="1" dirty="0">
                <a:solidFill>
                  <a:srgbClr val="00B99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2%</a:t>
            </a:r>
          </a:p>
          <a:p>
            <a:pPr eaLnBrk="1"/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Angkutan</a:t>
            </a:r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umum</a:t>
            </a:r>
            <a:endParaRPr lang="en-US" sz="96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sp>
        <p:nvSpPr>
          <p:cNvPr id="4" name="AutoShape 10"/>
          <p:cNvSpPr>
            <a:spLocks/>
          </p:cNvSpPr>
          <p:nvPr/>
        </p:nvSpPr>
        <p:spPr bwMode="auto">
          <a:xfrm>
            <a:off x="18600712" y="12564392"/>
            <a:ext cx="5729040" cy="1422400"/>
          </a:xfrm>
          <a:custGeom>
            <a:avLst/>
            <a:gdLst>
              <a:gd name="T0" fmla="*/ 3028950 w 21600"/>
              <a:gd name="T1" fmla="*/ 711200 h 21600"/>
              <a:gd name="T2" fmla="*/ 3028950 w 21600"/>
              <a:gd name="T3" fmla="*/ 711200 h 21600"/>
              <a:gd name="T4" fmla="*/ 3028950 w 21600"/>
              <a:gd name="T5" fmla="*/ 711200 h 21600"/>
              <a:gd name="T6" fmla="*/ 3028950 w 21600"/>
              <a:gd name="T7" fmla="*/ 71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r" eaLnBrk="1"/>
            <a:r>
              <a:rPr lang="id-ID" sz="4000" dirty="0" smtClean="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Polda Metro Jaya 2011</a:t>
            </a:r>
            <a:endParaRPr lang="en-US" sz="5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681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174350280"/>
              </p:ext>
            </p:extLst>
          </p:nvPr>
        </p:nvGraphicFramePr>
        <p:xfrm>
          <a:off x="4847184" y="1846833"/>
          <a:ext cx="15062994" cy="9925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>
            <a:off x="822270" y="3329608"/>
            <a:ext cx="23258584" cy="8064896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Rata-rata </a:t>
            </a:r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waktu</a:t>
            </a:r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96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menunggu</a:t>
            </a:r>
            <a:r>
              <a:rPr lang="en-US" sz="9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:</a:t>
            </a:r>
          </a:p>
          <a:p>
            <a:pPr eaLnBrk="1"/>
            <a:r>
              <a:rPr lang="en-US" sz="287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± </a:t>
            </a:r>
            <a:r>
              <a:rPr lang="en-US" sz="287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17 </a:t>
            </a:r>
            <a:r>
              <a:rPr lang="en-US" sz="138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menit</a:t>
            </a:r>
            <a:endParaRPr lang="en-US" sz="138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783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ackathon\274943_menunggu-angkutan-umum-hingga-ke-tengah-jalan_663_382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3" y="-313878"/>
            <a:ext cx="24384000" cy="1404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54366" y="2393504"/>
            <a:ext cx="15697744" cy="9361040"/>
          </a:xfrm>
          <a:prstGeom prst="rect">
            <a:avLst/>
          </a:prstGeom>
          <a:noFill/>
          <a:ln w="152400">
            <a:solidFill>
              <a:schemeClr val="bg1">
                <a:alpha val="78039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Bebas Neue" pitchFamily="34" charset="0"/>
            </a:endParaRPr>
          </a:p>
        </p:txBody>
      </p:sp>
      <p:sp>
        <p:nvSpPr>
          <p:cNvPr id="4" name="AutoShape 10"/>
          <p:cNvSpPr>
            <a:spLocks/>
          </p:cNvSpPr>
          <p:nvPr/>
        </p:nvSpPr>
        <p:spPr bwMode="auto">
          <a:xfrm>
            <a:off x="4268324" y="5345832"/>
            <a:ext cx="15834226" cy="4968552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eaLnBrk="1"/>
            <a:r>
              <a:rPr lang="id-ID" sz="9600" b="1" dirty="0" smtClean="0"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MAU SAMPAI</a:t>
            </a:r>
          </a:p>
          <a:p>
            <a:pPr eaLnBrk="1"/>
            <a:r>
              <a:rPr lang="id-ID" sz="9600" b="1" dirty="0" smtClean="0"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KAPAN?</a:t>
            </a:r>
            <a:endParaRPr lang="en-US" sz="13800" b="1" dirty="0">
              <a:solidFill>
                <a:schemeClr val="bg1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2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"/>
          <p:cNvSpPr>
            <a:spLocks/>
          </p:cNvSpPr>
          <p:nvPr/>
        </p:nvSpPr>
        <p:spPr bwMode="auto">
          <a:xfrm>
            <a:off x="8724900" y="-904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5131" name="AutoShape 1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7296150 w 21600"/>
              <a:gd name="T1" fmla="*/ 755650 h 21600"/>
              <a:gd name="T2" fmla="*/ 7296150 w 21600"/>
              <a:gd name="T3" fmla="*/ 755650 h 21600"/>
              <a:gd name="T4" fmla="*/ 7296150 w 21600"/>
              <a:gd name="T5" fmla="*/ 755650 h 21600"/>
              <a:gd name="T6" fmla="*/ 7296150 w 21600"/>
              <a:gd name="T7" fmla="*/ 7556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id-ID" sz="9200" b="1" dirty="0" smtClean="0">
                <a:solidFill>
                  <a:srgbClr val="4D4D4D"/>
                </a:solidFill>
                <a:latin typeface="Aleo" panose="020F0502020204030203" pitchFamily="34" charset="0"/>
                <a:sym typeface="Aleo Regular" charset="0"/>
              </a:rPr>
              <a:t>Maka, hadirlah kami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36" y="2704440"/>
            <a:ext cx="8210282" cy="8210282"/>
          </a:xfrm>
          <a:prstGeom prst="rect">
            <a:avLst/>
          </a:prstGeom>
        </p:spPr>
      </p:pic>
      <p:sp>
        <p:nvSpPr>
          <p:cNvPr id="17" name="AutoShape 2"/>
          <p:cNvSpPr>
            <a:spLocks/>
          </p:cNvSpPr>
          <p:nvPr/>
        </p:nvSpPr>
        <p:spPr bwMode="auto">
          <a:xfrm>
            <a:off x="15660746" y="3118780"/>
            <a:ext cx="7569200" cy="7381602"/>
          </a:xfrm>
          <a:custGeom>
            <a:avLst/>
            <a:gdLst>
              <a:gd name="T0" fmla="*/ 3784600 w 21600"/>
              <a:gd name="T1" fmla="*/ 381000 h 21600"/>
              <a:gd name="T2" fmla="*/ 3784600 w 21600"/>
              <a:gd name="T3" fmla="*/ 381000 h 21600"/>
              <a:gd name="T4" fmla="*/ 3784600 w 21600"/>
              <a:gd name="T5" fmla="*/ 381000 h 21600"/>
              <a:gd name="T6" fmla="*/ 3784600 w 21600"/>
              <a:gd name="T7" fmla="*/ 381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 eaLnBrk="1"/>
            <a:r>
              <a:rPr lang="en-US" sz="44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TransPeek</a:t>
            </a:r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adalah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sebuah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device,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teman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angkutan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umum</a:t>
            </a:r>
            <a:r>
              <a:rPr lang="id-ID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, y</a:t>
            </a:r>
            <a:r>
              <a:rPr lang="en-US" sz="44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ang</a:t>
            </a:r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berfungsi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untuk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mentracking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koordinat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keberadaan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angkutan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umum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4400" b="1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secara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real-time</a:t>
            </a:r>
          </a:p>
          <a:p>
            <a:pPr algn="l" eaLnBrk="1"/>
            <a:endParaRPr lang="en-US" sz="4400" b="1" dirty="0">
              <a:solidFill>
                <a:srgbClr val="4D4D4D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-213532"/>
            <a:ext cx="2967076" cy="29670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3393E-6 -2.59259E-6 L -0.61922 0.370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65" y="185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4F4F4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8F8F8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Motyw pakietu Offic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</TotalTime>
  <Words>581</Words>
  <Application>Microsoft Macintosh PowerPoint</Application>
  <PresentationFormat>Custom</PresentationFormat>
  <Paragraphs>130</Paragraphs>
  <Slides>19</Slides>
  <Notes>15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contact@improvepresentation.com</dc:creator>
  <cp:lastModifiedBy>M. Firza Pratama</cp:lastModifiedBy>
  <cp:revision>92</cp:revision>
  <dcterms:modified xsi:type="dcterms:W3CDTF">2015-03-08T05:10:52Z</dcterms:modified>
</cp:coreProperties>
</file>